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56" r:id="rId5"/>
    <p:sldId id="257" r:id="rId6"/>
    <p:sldId id="258" r:id="rId7"/>
    <p:sldId id="259" r:id="rId8"/>
    <p:sldId id="271" r:id="rId9"/>
    <p:sldId id="294" r:id="rId10"/>
    <p:sldId id="261" r:id="rId11"/>
    <p:sldId id="260" r:id="rId12"/>
    <p:sldId id="295" r:id="rId13"/>
    <p:sldId id="262" r:id="rId14"/>
    <p:sldId id="296" r:id="rId15"/>
    <p:sldId id="264" r:id="rId16"/>
    <p:sldId id="298" r:id="rId17"/>
    <p:sldId id="299" r:id="rId18"/>
    <p:sldId id="268" r:id="rId19"/>
    <p:sldId id="272" r:id="rId20"/>
    <p:sldId id="300" r:id="rId21"/>
    <p:sldId id="273" r:id="rId22"/>
    <p:sldId id="306" r:id="rId23"/>
    <p:sldId id="274" r:id="rId24"/>
    <p:sldId id="301" r:id="rId25"/>
    <p:sldId id="304" r:id="rId26"/>
    <p:sldId id="275" r:id="rId27"/>
    <p:sldId id="288" r:id="rId28"/>
    <p:sldId id="276" r:id="rId29"/>
    <p:sldId id="303" r:id="rId30"/>
    <p:sldId id="297" r:id="rId31"/>
    <p:sldId id="287" r:id="rId32"/>
    <p:sldId id="278" r:id="rId33"/>
    <p:sldId id="286" r:id="rId34"/>
    <p:sldId id="279" r:id="rId35"/>
    <p:sldId id="305" r:id="rId36"/>
    <p:sldId id="280" r:id="rId37"/>
    <p:sldId id="265" r:id="rId38"/>
    <p:sldId id="281" r:id="rId39"/>
    <p:sldId id="282" r:id="rId40"/>
    <p:sldId id="284"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3E8"/>
    <a:srgbClr val="F7F1E4"/>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91" autoAdjust="0"/>
  </p:normalViewPr>
  <p:slideViewPr>
    <p:cSldViewPr snapToGrid="0" showGuides="1">
      <p:cViewPr>
        <p:scale>
          <a:sx n="79" d="100"/>
          <a:sy n="79" d="100"/>
        </p:scale>
        <p:origin x="378" y="-144"/>
      </p:cViewPr>
      <p:guideLst>
        <p:guide pos="3840"/>
        <p:guide orient="horz" pos="216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t>1/14/2026</a:t>
            </a:fld>
            <a:endParaRPr lang="en-US" dirty="0"/>
          </a:p>
        </p:txBody>
      </p:sp>
      <p:sp>
        <p:nvSpPr>
          <p:cNvPr id="4" name="Footer Placeholder 3">
            <a:extLst>
              <a:ext uri="{FF2B5EF4-FFF2-40B4-BE49-F238E27FC236}">
                <a16:creationId xmlns:a16="http://schemas.microsoft.com/office/drawing/2014/main"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t>‹#›</a:t>
            </a:fld>
            <a:endParaRPr lang="en-US" dirty="0"/>
          </a:p>
        </p:txBody>
      </p:sp>
    </p:spTree>
    <p:extLst>
      <p:ext uri="{BB962C8B-B14F-4D97-AF65-F5344CB8AC3E}">
        <p14:creationId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1/14/2026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noProof="0"/>
              <a:t>PRESENTATION TAGLINE</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lvl1pPr>
              <a:defRPr>
                <a:solidFill>
                  <a:schemeClr val="tx2"/>
                </a:solidFill>
              </a:defRPr>
            </a:lvl1p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a16="http://schemas.microsoft.com/office/drawing/2014/main"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F891442-6C1A-4969-A4A2-EFCF20E7917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6609-6A41-45F4-9B8B-9A6DEABB9A21}"/>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65C0E450-E490-45F1-909F-5831583C56B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5B3E-9C3B-48E3-BA88-7B18BAC8BCD5}"/>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37814494-7E7B-41F9-984C-51671FC7B60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n-US"/>
              <a:t>Click icon to add picture</a:t>
            </a:r>
            <a:endParaRPr lang="ru-RU"/>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n-US" noProof="0"/>
              <a:t>Click to edit Master title style</a:t>
            </a:r>
          </a:p>
        </p:txBody>
      </p:sp>
      <p:sp>
        <p:nvSpPr>
          <p:cNvPr id="8" name="Text Placeholder 3">
            <a:extLst>
              <a:ext uri="{FF2B5EF4-FFF2-40B4-BE49-F238E27FC236}">
                <a16:creationId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336D-E3BE-45DB-B625-753732F9F7F0}"/>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7916-404D-41BC-B080-9B6CBA9F95C2}"/>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F920C85E-02E3-4F3E-8E6F-4467C61270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952F5317-A8A3-406A-96EA-4BB58C35AF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4" name="Footer Placeholder 3">
            <a:extLst>
              <a:ext uri="{FF2B5EF4-FFF2-40B4-BE49-F238E27FC236}">
                <a16:creationId xmlns:a16="http://schemas.microsoft.com/office/drawing/2014/main" id="{C97E3AD6-C295-45C8-8FC7-AD342840364A}"/>
              </a:ext>
            </a:extLst>
          </p:cNvPr>
          <p:cNvSpPr>
            <a:spLocks noGrp="1"/>
          </p:cNvSpPr>
          <p:nvPr>
            <p:ph type="ftr" sz="quarter" idx="11"/>
          </p:nvPr>
        </p:nvSpPr>
        <p:spPr/>
        <p:txBody>
          <a:bodyPr/>
          <a:lstStyle/>
          <a:p>
            <a:r>
              <a:rPr lang="en-US" noProof="0" dirty="0"/>
              <a:t>ADD A FOOTER</a:t>
            </a:r>
          </a:p>
        </p:txBody>
      </p:sp>
      <p:sp>
        <p:nvSpPr>
          <p:cNvPr id="6" name="Text Placeholder 14">
            <a:extLst>
              <a:ext uri="{FF2B5EF4-FFF2-40B4-BE49-F238E27FC236}">
                <a16:creationId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3BDB2FC-0867-44DF-98D6-C443802B8C26}"/>
              </a:ext>
            </a:extLst>
          </p:cNvPr>
          <p:cNvSpPr>
            <a:spLocks noGrp="1"/>
          </p:cNvSpPr>
          <p:nvPr>
            <p:ph type="ftr" sz="quarter" idx="11"/>
          </p:nvPr>
        </p:nvSpPr>
        <p:spPr/>
        <p:txBody>
          <a:bodyPr/>
          <a:lstStyle/>
          <a:p>
            <a:r>
              <a:rPr lang="en-US" noProof="0" dirty="0"/>
              <a:t>ADD A FOOTER</a:t>
            </a:r>
          </a:p>
        </p:txBody>
      </p:sp>
      <p:sp>
        <p:nvSpPr>
          <p:cNvPr id="7" name="Picture Placeholder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9" name="Graphic 13">
            <a:extLst>
              <a:ext uri="{FF2B5EF4-FFF2-40B4-BE49-F238E27FC236}">
                <a16:creationId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D1E8D827-86E9-4228-B43C-616FE3F73BC2}"/>
              </a:ext>
            </a:extLst>
          </p:cNvPr>
          <p:cNvSpPr>
            <a:spLocks noGrp="1"/>
          </p:cNvSpPr>
          <p:nvPr>
            <p:ph type="ftr" sz="quarter" idx="11"/>
          </p:nvPr>
        </p:nvSpPr>
        <p:spPr/>
        <p:txBody>
          <a:bodyPr/>
          <a:lstStyle/>
          <a:p>
            <a:r>
              <a:rPr lang="en-US" noProof="0" dirty="0"/>
              <a:t>ADD A FOOTER</a:t>
            </a:r>
          </a:p>
        </p:txBody>
      </p:sp>
      <p:sp>
        <p:nvSpPr>
          <p:cNvPr id="7" name="Text Placeholder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5F47FDA8-53F5-4098-B6D5-32456ABFAE67}"/>
              </a:ext>
            </a:extLst>
          </p:cNvPr>
          <p:cNvSpPr>
            <a:spLocks noGrp="1"/>
          </p:cNvSpPr>
          <p:nvPr>
            <p:ph type="ftr" sz="quarter" idx="11"/>
          </p:nvPr>
        </p:nvSpPr>
        <p:spPr/>
        <p:txBody>
          <a:bodyPr/>
          <a:lstStyle/>
          <a:p>
            <a:r>
              <a:rPr lang="en-US" noProof="0" dirty="0"/>
              <a:t>ADD A FOOTER</a:t>
            </a:r>
          </a:p>
        </p:txBody>
      </p:sp>
      <p:sp>
        <p:nvSpPr>
          <p:cNvPr id="6" name="Chart Placeholder 18">
            <a:extLst>
              <a:ext uri="{FF2B5EF4-FFF2-40B4-BE49-F238E27FC236}">
                <a16:creationId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
        <p:nvSpPr>
          <p:cNvPr id="8" name="Graphic 13">
            <a:extLst>
              <a:ext uri="{FF2B5EF4-FFF2-40B4-BE49-F238E27FC236}">
                <a16:creationId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ABADBAE1-8416-4A24-B332-BA35F9D581F0}"/>
              </a:ext>
            </a:extLst>
          </p:cNvPr>
          <p:cNvSpPr>
            <a:spLocks noGrp="1"/>
          </p:cNvSpPr>
          <p:nvPr>
            <p:ph type="ftr" sz="quarter" idx="11"/>
          </p:nvPr>
        </p:nvSpPr>
        <p:spPr/>
        <p:txBody>
          <a:bodyPr/>
          <a:lstStyle/>
          <a:p>
            <a:r>
              <a:rPr lang="en-US" noProof="0" dirty="0"/>
              <a:t>ADD A FOOTER</a:t>
            </a:r>
          </a:p>
        </p:txBody>
      </p:sp>
      <p:sp>
        <p:nvSpPr>
          <p:cNvPr id="7" name="Text Placeholder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9" name="Oval 8">
            <a:extLst>
              <a:ext uri="{FF2B5EF4-FFF2-40B4-BE49-F238E27FC236}">
                <a16:creationId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C9FBA-BD24-42E1-BABE-0EE5C20738FC}"/>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a16="http://schemas.microsoft.com/office/drawing/2014/main" id="{2D2715CE-EA2A-4137-8BA3-1FEEF2E40A3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awneenation.org/admissions-coordinator/"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geeksvgs.com/id/227598"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no.wikipedia.org/wiki/Pawnee"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amy.com/native-indian-chief-headdress-on-white-background-vector-illustration-image608929324.html" TargetMode="External"/><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1.xml"/><Relationship Id="rId4" Type="http://schemas.openxmlformats.org/officeDocument/2006/relationships/hyperlink" Target="https://www.easleylawfirm.com/supreme-court-of-the-united-states-building-front-entrance-with-a-scenic-view-of-columns-and-steps-under-bright-summer-sun-in-washington-dc-us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interest.com/pin/522910206712861531/" TargetMode="External"/><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flagandbanner.com/products/cupaw35.asp"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4.jpeg"/><Relationship Id="rId1" Type="http://schemas.openxmlformats.org/officeDocument/2006/relationships/slideLayout" Target="../slideLayouts/slideLayout18.xml"/><Relationship Id="rId4" Type="http://schemas.openxmlformats.org/officeDocument/2006/relationships/hyperlink" Target="https://www.picserver.org/highway-signs2/a/amendment.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lumaxart/2136954043/" TargetMode="External"/><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fineartamerica.com/featured/a-pawnee-chief-with-two-warriors-george-catlin.html" TargetMode="External"/><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luediamondgallery.com/typewriter/c/constitution.html"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orditout.com/word-cloud/1440697"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hireupss.com/blog/purpose-changes-everything-why-being-purpose-driven-matters-in-your-career/" TargetMode="External"/><Relationship Id="rId2" Type="http://schemas.openxmlformats.org/officeDocument/2006/relationships/image" Target="../media/image13.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837473B0-CC2E-450A-ABE3-18F120FF3D39}">
                <a1611:picAttrSrcUrl xmlns:a1611="http://schemas.microsoft.com/office/drawing/2016/11/main" r:id="rId3"/>
              </a:ext>
            </a:extLst>
          </a:blip>
          <a:srcRect/>
          <a:stretch>
            <a:fillRect t="-32000" b="-3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A672-E2C9-49A3-B8D1-665F05ADB8BC}"/>
              </a:ext>
            </a:extLst>
          </p:cNvPr>
          <p:cNvSpPr>
            <a:spLocks noGrp="1"/>
          </p:cNvSpPr>
          <p:nvPr>
            <p:ph type="title"/>
          </p:nvPr>
        </p:nvSpPr>
        <p:spPr bwMode="grayWhite"/>
        <p:txBody>
          <a:bodyPr/>
          <a:lstStyle/>
          <a:p>
            <a:r>
              <a:rPr lang="en-US" sz="5400" dirty="0">
                <a:latin typeface="Bodoni MT Black" panose="02070A03080606020203" pitchFamily="18" charset="0"/>
              </a:rPr>
              <a:t>PAWNEE NATION</a:t>
            </a:r>
            <a:endParaRPr lang="ru-RU" sz="5400" dirty="0"/>
          </a:p>
        </p:txBody>
      </p:sp>
      <p:sp>
        <p:nvSpPr>
          <p:cNvPr id="4" name="Text Placeholder 3">
            <a:extLst>
              <a:ext uri="{FF2B5EF4-FFF2-40B4-BE49-F238E27FC236}">
                <a16:creationId xmlns:a16="http://schemas.microsoft.com/office/drawing/2014/main" id="{8565D450-CF0E-4B12-945F-D0057946DD7C}"/>
              </a:ext>
            </a:extLst>
          </p:cNvPr>
          <p:cNvSpPr>
            <a:spLocks noGrp="1"/>
          </p:cNvSpPr>
          <p:nvPr>
            <p:ph type="body" sz="quarter" idx="13"/>
          </p:nvPr>
        </p:nvSpPr>
        <p:spPr bwMode="grayWhite"/>
        <p:txBody>
          <a:bodyPr/>
          <a:lstStyle/>
          <a:p>
            <a:r>
              <a:rPr lang="en-US" dirty="0"/>
              <a:t>Proposed Constitutional Amendments</a:t>
            </a:r>
          </a:p>
          <a:p>
            <a:endParaRPr lang="ru-RU" dirty="0"/>
          </a:p>
        </p:txBody>
      </p:sp>
      <p:sp>
        <p:nvSpPr>
          <p:cNvPr id="8" name="Text Placeholder 7">
            <a:extLst>
              <a:ext uri="{FF2B5EF4-FFF2-40B4-BE49-F238E27FC236}">
                <a16:creationId xmlns:a16="http://schemas.microsoft.com/office/drawing/2014/main" id="{63743191-2C84-41E1-BD1D-4C35155B99CD}"/>
              </a:ext>
            </a:extLst>
          </p:cNvPr>
          <p:cNvSpPr>
            <a:spLocks noGrp="1"/>
          </p:cNvSpPr>
          <p:nvPr>
            <p:ph type="body" sz="quarter" idx="21"/>
          </p:nvPr>
        </p:nvSpPr>
        <p:spPr bwMode="grayWhite"/>
        <p:txBody>
          <a:bodyPr/>
          <a:lstStyle/>
          <a:p>
            <a:r>
              <a:rPr lang="en-US" dirty="0"/>
              <a:t>2026</a:t>
            </a:r>
            <a:endParaRPr lang="ru-RU" dirty="0"/>
          </a:p>
        </p:txBody>
      </p:sp>
    </p:spTree>
    <p:extLst>
      <p:ext uri="{BB962C8B-B14F-4D97-AF65-F5344CB8AC3E}">
        <p14:creationId xmlns:p14="http://schemas.microsoft.com/office/powerpoint/2010/main" val="29715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A09745-9520-4241-8D53-E68C835D8BB0}"/>
              </a:ext>
            </a:extLst>
          </p:cNvPr>
          <p:cNvSpPr>
            <a:spLocks noGrp="1"/>
          </p:cNvSpPr>
          <p:nvPr>
            <p:ph type="title"/>
          </p:nvPr>
        </p:nvSpPr>
        <p:spPr>
          <a:xfrm>
            <a:off x="8291145" y="1072055"/>
            <a:ext cx="2825496" cy="1514452"/>
          </a:xfrm>
        </p:spPr>
        <p:txBody>
          <a:bodyPr>
            <a:normAutofit/>
          </a:bodyPr>
          <a:lstStyle/>
          <a:p>
            <a:r>
              <a:rPr lang="en-US" sz="4000" dirty="0"/>
              <a:t>Amendment G (Clean)</a:t>
            </a:r>
          </a:p>
        </p:txBody>
      </p:sp>
      <p:sp>
        <p:nvSpPr>
          <p:cNvPr id="4" name="Text Placeholder 3">
            <a:extLst>
              <a:ext uri="{FF2B5EF4-FFF2-40B4-BE49-F238E27FC236}">
                <a16:creationId xmlns:a16="http://schemas.microsoft.com/office/drawing/2014/main" id="{9A8795DF-0E81-4ADB-9E73-55169F9DFEB6}"/>
              </a:ext>
            </a:extLst>
          </p:cNvPr>
          <p:cNvSpPr>
            <a:spLocks noGrp="1"/>
          </p:cNvSpPr>
          <p:nvPr>
            <p:ph type="body" sz="quarter" idx="13"/>
          </p:nvPr>
        </p:nvSpPr>
        <p:spPr/>
        <p:txBody>
          <a:bodyPr>
            <a:normAutofit fontScale="77500" lnSpcReduction="20000"/>
          </a:bodyPr>
          <a:lstStyle/>
          <a:p>
            <a:pPr algn="just">
              <a:lnSpc>
                <a:spcPct val="115000"/>
              </a:lnSpc>
              <a:spcBef>
                <a:spcPts val="0"/>
              </a:spcBef>
            </a:pPr>
            <a:r>
              <a:rPr lang="en-US" i="1" kern="100" dirty="0">
                <a:latin typeface="Times New Roman" panose="02020603050405020304" pitchFamily="18" charset="0"/>
                <a:ea typeface="Aptos"/>
                <a:cs typeface="Times New Roman" panose="02020603050405020304" pitchFamily="18" charset="0"/>
              </a:rPr>
              <a:t>Revise this Article for easier reading and understanding; to add references to Pawnee Nation cultural resources; and to affirm that nothing in the Constitution will impair or limit the Nation’s inherent right to exercise jurisdiction and sovereign authority</a:t>
            </a:r>
            <a:r>
              <a:rPr lang="en-US" kern="100" dirty="0">
                <a:latin typeface="Times New Roman" panose="02020603050405020304" pitchFamily="18" charset="0"/>
                <a:ea typeface="Aptos"/>
                <a:cs typeface="Times New Roman" panose="02020603050405020304" pitchFamily="18" charset="0"/>
              </a:rPr>
              <a:t>.</a:t>
            </a:r>
            <a:endParaRPr lang="en-US" kern="100" dirty="0">
              <a:latin typeface="Aptos"/>
              <a:ea typeface="Aptos"/>
              <a:cs typeface="Times New Roman" panose="02020603050405020304" pitchFamily="18" charset="0"/>
            </a:endParaRPr>
          </a:p>
          <a:p>
            <a:pPr algn="just">
              <a:lnSpc>
                <a:spcPct val="115000"/>
              </a:lnSpc>
              <a:spcBef>
                <a:spcPts val="0"/>
              </a:spcBef>
            </a:pPr>
            <a:r>
              <a:rPr lang="en-US" kern="100" dirty="0">
                <a:latin typeface="Times New Roman" panose="02020603050405020304" pitchFamily="18" charset="0"/>
                <a:ea typeface="Aptos"/>
                <a:cs typeface="Times New Roman" panose="02020603050405020304" pitchFamily="18" charset="0"/>
              </a:rPr>
              <a:t> </a:t>
            </a:r>
            <a:endParaRPr lang="en-US" kern="100" dirty="0">
              <a:latin typeface="Aptos"/>
              <a:ea typeface="Aptos"/>
              <a:cs typeface="Times New Roman" panose="02020603050405020304" pitchFamily="18" charset="0"/>
            </a:endParaRPr>
          </a:p>
          <a:p>
            <a:endParaRPr lang="en-US" dirty="0"/>
          </a:p>
        </p:txBody>
      </p:sp>
      <p:sp>
        <p:nvSpPr>
          <p:cNvPr id="3" name="Slide Number Placeholder 2">
            <a:extLst>
              <a:ext uri="{FF2B5EF4-FFF2-40B4-BE49-F238E27FC236}">
                <a16:creationId xmlns:a16="http://schemas.microsoft.com/office/drawing/2014/main" id="{CD68BD0A-9D26-4228-91FB-8BF24FE228B1}"/>
              </a:ext>
            </a:extLst>
          </p:cNvPr>
          <p:cNvSpPr>
            <a:spLocks noGrp="1"/>
          </p:cNvSpPr>
          <p:nvPr>
            <p:ph type="sldNum" sz="quarter" idx="12"/>
          </p:nvPr>
        </p:nvSpPr>
        <p:spPr/>
        <p:txBody>
          <a:bodyPr/>
          <a:lstStyle/>
          <a:p>
            <a:fld id="{D495E168-DA5E-4888-8D8A-92B118324C14}" type="slidenum">
              <a:rPr lang="en-US" smtClean="0"/>
              <a:pPr/>
              <a:t>10</a:t>
            </a:fld>
            <a:endParaRPr lang="en-US" dirty="0"/>
          </a:p>
        </p:txBody>
      </p:sp>
      <p:sp>
        <p:nvSpPr>
          <p:cNvPr id="10" name="TextBox 9">
            <a:extLst>
              <a:ext uri="{FF2B5EF4-FFF2-40B4-BE49-F238E27FC236}">
                <a16:creationId xmlns:a16="http://schemas.microsoft.com/office/drawing/2014/main" id="{F7662439-47C5-47C1-B619-E5785D79B36D}"/>
              </a:ext>
            </a:extLst>
          </p:cNvPr>
          <p:cNvSpPr txBox="1"/>
          <p:nvPr/>
        </p:nvSpPr>
        <p:spPr>
          <a:xfrm>
            <a:off x="4865615" y="5780015"/>
            <a:ext cx="2646878" cy="369332"/>
          </a:xfrm>
          <a:prstGeom prst="rect">
            <a:avLst/>
          </a:prstGeom>
          <a:noFill/>
        </p:spPr>
        <p:txBody>
          <a:bodyPr wrap="none" rtlCol="0">
            <a:spAutoFit/>
          </a:bodyPr>
          <a:lstStyle/>
          <a:p>
            <a:r>
              <a:rPr lang="en-US" dirty="0"/>
              <a:t>ARTICLE II - PURPOSE</a:t>
            </a:r>
          </a:p>
        </p:txBody>
      </p:sp>
      <p:pic>
        <p:nvPicPr>
          <p:cNvPr id="13" name="Picture 12">
            <a:extLst>
              <a:ext uri="{FF2B5EF4-FFF2-40B4-BE49-F238E27FC236}">
                <a16:creationId xmlns:a16="http://schemas.microsoft.com/office/drawing/2014/main" id="{DF071844-0D56-42C2-99D4-69EB6C85EBAD}"/>
              </a:ext>
            </a:extLst>
          </p:cNvPr>
          <p:cNvPicPr>
            <a:picLocks noChangeAspect="1"/>
          </p:cNvPicPr>
          <p:nvPr/>
        </p:nvPicPr>
        <p:blipFill>
          <a:blip r:embed="rId3"/>
          <a:stretch>
            <a:fillRect/>
          </a:stretch>
        </p:blipFill>
        <p:spPr>
          <a:xfrm>
            <a:off x="1157854" y="1912798"/>
            <a:ext cx="5957316" cy="2979420"/>
          </a:xfrm>
          <a:prstGeom prst="rect">
            <a:avLst/>
          </a:prstGeom>
        </p:spPr>
      </p:pic>
    </p:spTree>
    <p:extLst>
      <p:ext uri="{BB962C8B-B14F-4D97-AF65-F5344CB8AC3E}">
        <p14:creationId xmlns:p14="http://schemas.microsoft.com/office/powerpoint/2010/main" val="301268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6790-5E2C-D5FD-2464-68E8EC6ECD81}"/>
              </a:ext>
            </a:extLst>
          </p:cNvPr>
          <p:cNvSpPr>
            <a:spLocks noGrp="1"/>
          </p:cNvSpPr>
          <p:nvPr>
            <p:ph type="title"/>
          </p:nvPr>
        </p:nvSpPr>
        <p:spPr>
          <a:xfrm>
            <a:off x="762000" y="1225140"/>
            <a:ext cx="10515600" cy="438630"/>
          </a:xfrm>
        </p:spPr>
        <p:txBody>
          <a:bodyPr>
            <a:normAutofit fontScale="90000"/>
          </a:bodyPr>
          <a:lstStyle/>
          <a:p>
            <a:pPr algn="ctr"/>
            <a:r>
              <a:rPr lang="en-US" dirty="0"/>
              <a:t>Amendment H</a:t>
            </a:r>
            <a:br>
              <a:rPr lang="en-US" dirty="0"/>
            </a:br>
            <a:r>
              <a:rPr lang="en-US" sz="3600" dirty="0">
                <a:latin typeface="Times New Roman" panose="02020603050405020304" pitchFamily="18" charset="0"/>
                <a:cs typeface="Times New Roman" panose="02020603050405020304" pitchFamily="18" charset="0"/>
              </a:rPr>
              <a:t>Article III </a:t>
            </a:r>
            <a:br>
              <a:rPr lang="en-US" dirty="0"/>
            </a:br>
            <a:endParaRPr lang="en-US" dirty="0"/>
          </a:p>
        </p:txBody>
      </p:sp>
      <p:sp>
        <p:nvSpPr>
          <p:cNvPr id="4" name="Slide Number Placeholder 3">
            <a:extLst>
              <a:ext uri="{FF2B5EF4-FFF2-40B4-BE49-F238E27FC236}">
                <a16:creationId xmlns:a16="http://schemas.microsoft.com/office/drawing/2014/main" id="{F86E20F7-0685-27E1-C6AB-9D8920D2CBCE}"/>
              </a:ext>
            </a:extLst>
          </p:cNvPr>
          <p:cNvSpPr>
            <a:spLocks noGrp="1"/>
          </p:cNvSpPr>
          <p:nvPr>
            <p:ph type="sldNum" sz="quarter" idx="12"/>
          </p:nvPr>
        </p:nvSpPr>
        <p:spPr/>
        <p:txBody>
          <a:bodyPr/>
          <a:lstStyle/>
          <a:p>
            <a:fld id="{D495E168-DA5E-4888-8D8A-92B118324C14}" type="slidenum">
              <a:rPr lang="en-US" noProof="0" smtClean="0"/>
              <a:pPr/>
              <a:t>11</a:t>
            </a:fld>
            <a:endParaRPr lang="en-US" noProof="0" dirty="0"/>
          </a:p>
        </p:txBody>
      </p:sp>
      <p:pic>
        <p:nvPicPr>
          <p:cNvPr id="9" name="Content Placeholder 8" descr="A group of people with different colors&#10;&#10;AI-generated content may be incorrect.">
            <a:extLst>
              <a:ext uri="{FF2B5EF4-FFF2-40B4-BE49-F238E27FC236}">
                <a16:creationId xmlns:a16="http://schemas.microsoft.com/office/drawing/2014/main" id="{192C63FA-61F4-7720-F85F-F4194F9413BA}"/>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1524000" y="2597150"/>
            <a:ext cx="3810000" cy="2581275"/>
          </a:xfrm>
        </p:spPr>
      </p:pic>
      <p:sp>
        <p:nvSpPr>
          <p:cNvPr id="6" name="Content Placeholder 5">
            <a:extLst>
              <a:ext uri="{FF2B5EF4-FFF2-40B4-BE49-F238E27FC236}">
                <a16:creationId xmlns:a16="http://schemas.microsoft.com/office/drawing/2014/main" id="{CFFA7E5E-4484-3324-7A33-3EE05A71422D}"/>
              </a:ext>
            </a:extLst>
          </p:cNvPr>
          <p:cNvSpPr>
            <a:spLocks noGrp="1"/>
          </p:cNvSpPr>
          <p:nvPr>
            <p:ph sz="half" idx="2"/>
          </p:nvPr>
        </p:nvSpPr>
        <p:spPr>
          <a:xfrm flipH="1" flipV="1">
            <a:off x="9464871" y="240789923"/>
            <a:ext cx="1017477" cy="16324610"/>
          </a:xfrm>
        </p:spPr>
        <p:txBody>
          <a:bodyPr/>
          <a:lstStyle/>
          <a:p>
            <a:r>
              <a:rPr lang="en-US" dirty="0"/>
              <a:t>Proposed (Draft) </a:t>
            </a:r>
          </a:p>
          <a:p>
            <a:endParaRPr lang="en-US" dirty="0"/>
          </a:p>
        </p:txBody>
      </p:sp>
      <p:sp>
        <p:nvSpPr>
          <p:cNvPr id="7" name="Rectangle 1">
            <a:extLst>
              <a:ext uri="{FF2B5EF4-FFF2-40B4-BE49-F238E27FC236}">
                <a16:creationId xmlns:a16="http://schemas.microsoft.com/office/drawing/2014/main" id="{613B85EE-9A41-3279-0A11-D980F1DAD90C}"/>
              </a:ext>
            </a:extLst>
          </p:cNvPr>
          <p:cNvSpPr>
            <a:spLocks noChangeArrowheads="1"/>
          </p:cNvSpPr>
          <p:nvPr/>
        </p:nvSpPr>
        <p:spPr bwMode="auto">
          <a:xfrm flipH="1">
            <a:off x="6370720" y="1515916"/>
            <a:ext cx="518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(Draft)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ARTICLE III - </a:t>
            </a:r>
            <a:r>
              <a:rPr kumimoji="0" lang="en-US" altLang="en-US" sz="1100" b="1" i="0" u="none" strike="noStrike" cap="none" normalizeH="0" baseline="0" dirty="0">
                <a:ln>
                  <a:noFill/>
                </a:ln>
                <a:solidFill>
                  <a:srgbClr val="FF0000"/>
                </a:solidFill>
                <a:effectLst/>
                <a:latin typeface="+mn-lt"/>
                <a:ea typeface="Aptos" panose="020B0004020202020204" pitchFamily="34" charset="0"/>
                <a:cs typeface="Times New Roman" panose="02020603050405020304" pitchFamily="18" charset="0"/>
              </a:rPr>
              <a:t>MEMBERSHIP </a:t>
            </a:r>
            <a:r>
              <a:rPr kumimoji="0" lang="en-US" altLang="en-US" sz="1100" b="1" i="0" u="sng" strike="noStrike" cap="none" normalizeH="0" baseline="0" dirty="0">
                <a:ln>
                  <a:noFill/>
                </a:ln>
                <a:solidFill>
                  <a:srgbClr val="008080"/>
                </a:solidFill>
                <a:effectLst/>
                <a:latin typeface="+mn-lt"/>
                <a:ea typeface="Aptos" panose="020B0004020202020204" pitchFamily="34" charset="0"/>
                <a:cs typeface="Times New Roman" panose="02020603050405020304" pitchFamily="18" charset="0"/>
              </a:rPr>
              <a:t>CITIZENSHIP </a:t>
            </a:r>
            <a:r>
              <a:rPr kumimoji="0" lang="en-US" altLang="en-US" sz="1100" b="1"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OF </a:t>
            </a:r>
            <a:r>
              <a:rPr kumimoji="0" lang="en-US" altLang="en-US" sz="1100" b="1" i="0" u="sng" strike="noStrike" cap="none" normalizeH="0" baseline="0" dirty="0">
                <a:ln>
                  <a:noFill/>
                </a:ln>
                <a:solidFill>
                  <a:srgbClr val="008080"/>
                </a:solidFill>
                <a:effectLst/>
                <a:latin typeface="+mn-lt"/>
                <a:ea typeface="Aptos" panose="020B0004020202020204" pitchFamily="34" charset="0"/>
                <a:cs typeface="Times New Roman" panose="02020603050405020304" pitchFamily="18" charset="0"/>
              </a:rPr>
              <a:t>THE PAWNEE NATION</a:t>
            </a:r>
            <a:r>
              <a:rPr kumimoji="0" lang="en-US" altLang="en-US" sz="1100" b="1" i="0" u="none" strike="noStrike" cap="none" normalizeH="0" baseline="0" dirty="0">
                <a:ln>
                  <a:noFill/>
                </a:ln>
                <a:solidFill>
                  <a:srgbClr val="FF0000"/>
                </a:solidFill>
                <a:effectLst/>
                <a:latin typeface="+mn-lt"/>
                <a:ea typeface="Aptos" panose="020B0004020202020204" pitchFamily="34" charset="0"/>
                <a:cs typeface="Times New Roman" panose="02020603050405020304" pitchFamily="18" charset="0"/>
              </a:rPr>
              <a:t>TRIBE</a:t>
            </a:r>
            <a:r>
              <a:rPr kumimoji="0" lang="en-US" altLang="en-US" sz="1100" b="1"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 (DRAFT)</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mn-lt"/>
                <a:ea typeface="Times New Roman" panose="02020603050405020304" pitchFamily="18" charset="0"/>
              </a:rPr>
              <a:t>Section 1.</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 The current membership </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citizenship </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of the Pawnee Nation of Oklahoma shall consist of:</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 All persons shall be eligible for citizenship in the Pawnee Nation who provided they are:</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(A) </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All persons </a:t>
            </a: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e</a:t>
            </a:r>
            <a:r>
              <a:rPr kumimoji="0" lang="en-US" altLang="en-US" sz="1100" b="0" i="0" u="sng" strike="noStrike" cap="none" normalizeH="0" baseline="0" dirty="0" err="1">
                <a:ln>
                  <a:noFill/>
                </a:ln>
                <a:solidFill>
                  <a:srgbClr val="008080"/>
                </a:solidFill>
                <a:effectLst/>
                <a:latin typeface="+mn-lt"/>
                <a:ea typeface="Times New Roman" panose="02020603050405020304" pitchFamily="18" charset="0"/>
              </a:rPr>
              <a:t>E</a:t>
            </a:r>
            <a:r>
              <a:rPr kumimoji="0" lang="en-US" altLang="en-US" sz="1100" b="0" i="0" u="none" strike="noStrike" cap="none" normalizeH="0" baseline="0" dirty="0" err="1">
                <a:ln>
                  <a:noFill/>
                </a:ln>
                <a:solidFill>
                  <a:schemeClr val="tx1"/>
                </a:solidFill>
                <a:effectLst/>
                <a:latin typeface="+mn-lt"/>
                <a:ea typeface="Times New Roman" panose="02020603050405020304" pitchFamily="18" charset="0"/>
              </a:rPr>
              <a:t>nrolled</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 or entitled to be enrolled</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 and whose name appears</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on the official annuity (base) roll of the Pawnee Nation </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of Oklahoma </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as of February 19, 1937; and</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All children born of a lawful marriage between members of the Tribe since the date of said roll;</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(B) </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All children of one-quarter (1/4) or more Pawnee Indian blood born on or after February 9, 1938, of a lawful marriage of an enrolled </a:t>
            </a: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member.</a:t>
            </a:r>
            <a:r>
              <a:rPr kumimoji="0" lang="en-US" altLang="en-US" sz="1100" b="0" i="0" u="sng" strike="noStrike" cap="none" normalizeH="0" baseline="0" dirty="0" err="1">
                <a:ln>
                  <a:noFill/>
                </a:ln>
                <a:solidFill>
                  <a:srgbClr val="008080"/>
                </a:solidFill>
                <a:effectLst/>
                <a:latin typeface="+mn-lt"/>
                <a:ea typeface="Times New Roman" panose="02020603050405020304" pitchFamily="18" charset="0"/>
              </a:rPr>
              <a:t>Lineally</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 descended from any enrolled citizen listed on the official annuity (base) roll of the Pawnee Nation as of February 19, 1937.</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FF0000"/>
                </a:solidFill>
                <a:effectLst/>
                <a:latin typeface="+mn-lt"/>
                <a:ea typeface="Times New Roman" panose="02020603050405020304" pitchFamily="18" charset="0"/>
              </a:rPr>
              <a:t>Section 2.</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 The future membership of the Pawnee Nation of Oklahoma, after the adoption of this Constitution, shall include any individual who applies for membership and possesses at least one-eighth (1/8) degree Pawnee Indian Blood, as amended on January 4, 2003 on Amendment Number 1.</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mn-lt"/>
                <a:ea typeface="Times New Roman" panose="02020603050405020304" pitchFamily="18" charset="0"/>
              </a:rPr>
              <a:t>Section </a:t>
            </a:r>
            <a:r>
              <a:rPr kumimoji="0" lang="en-US" altLang="en-US" sz="1100" b="1" i="0" u="sng" strike="noStrike" cap="none" normalizeH="0" baseline="0" dirty="0">
                <a:ln>
                  <a:noFill/>
                </a:ln>
                <a:solidFill>
                  <a:srgbClr val="FF0000"/>
                </a:solidFill>
                <a:effectLst/>
                <a:latin typeface="+mn-lt"/>
                <a:ea typeface="Times New Roman" panose="02020603050405020304" pitchFamily="18" charset="0"/>
              </a:rPr>
              <a:t>3</a:t>
            </a:r>
            <a:r>
              <a:rPr kumimoji="0" lang="en-US" altLang="en-US" sz="1100" b="1" i="0" u="sng" strike="noStrike" cap="none" normalizeH="0" baseline="0" dirty="0">
                <a:ln>
                  <a:noFill/>
                </a:ln>
                <a:solidFill>
                  <a:srgbClr val="008080"/>
                </a:solidFill>
                <a:effectLst/>
                <a:latin typeface="+mn-lt"/>
                <a:ea typeface="Times New Roman" panose="02020603050405020304" pitchFamily="18" charset="0"/>
              </a:rPr>
              <a:t>2</a:t>
            </a:r>
            <a:r>
              <a:rPr kumimoji="0" lang="en-US" altLang="en-US" sz="1100" b="1" i="0" u="sng" strike="noStrike" cap="none" normalizeH="0" baseline="0" dirty="0">
                <a:ln>
                  <a:noFill/>
                </a:ln>
                <a:solidFill>
                  <a:schemeClr val="tx1"/>
                </a:solidFill>
                <a:effectLst/>
                <a:latin typeface="+mn-lt"/>
                <a:ea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The Pawnee Business Council shall have </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the </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power to prescribe rules and regulations covering future </a:t>
            </a: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membership</a:t>
            </a:r>
            <a:r>
              <a:rPr kumimoji="0" lang="en-US" altLang="en-US" sz="1100" b="0" i="0" u="sng" strike="noStrike" cap="none" normalizeH="0" baseline="0" dirty="0" err="1">
                <a:ln>
                  <a:noFill/>
                </a:ln>
                <a:solidFill>
                  <a:srgbClr val="008080"/>
                </a:solidFill>
                <a:effectLst/>
                <a:latin typeface="+mn-lt"/>
                <a:ea typeface="Times New Roman" panose="02020603050405020304" pitchFamily="18" charset="0"/>
              </a:rPr>
              <a:t>citizenship</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of the Pawnee Nation, including the approval and loss of </a:t>
            </a:r>
            <a:r>
              <a:rPr kumimoji="0" lang="en-US" altLang="en-US" sz="1100" b="0" i="0" u="sng" strike="noStrike" cap="none" normalizeH="0" baseline="0" dirty="0" err="1">
                <a:ln>
                  <a:noFill/>
                </a:ln>
                <a:solidFill>
                  <a:srgbClr val="008080"/>
                </a:solidFill>
                <a:effectLst/>
                <a:latin typeface="+mn-lt"/>
                <a:ea typeface="Times New Roman" panose="02020603050405020304" pitchFamily="18" charset="0"/>
              </a:rPr>
              <a:t>citizenship</a:t>
            </a: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membership</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provided:</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i.</a:t>
            </a:r>
            <a:r>
              <a:rPr kumimoji="0" lang="en-US" altLang="en-US" sz="1100" b="0" i="0" u="none" strike="noStrike" cap="none" normalizeH="0" baseline="0" dirty="0" err="1">
                <a:ln>
                  <a:noFill/>
                </a:ln>
                <a:solidFill>
                  <a:schemeClr val="tx1"/>
                </a:solidFill>
                <a:effectLst/>
                <a:latin typeface="+mn-lt"/>
                <a:ea typeface="Times New Roman" panose="02020603050405020304" pitchFamily="18" charset="0"/>
              </a:rPr>
              <a:t>Such</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rules and regulations shall be subject to the review of the</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 </a:t>
            </a: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mn-lt"/>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Council.</a:t>
            </a:r>
            <a:endParaRPr kumimoji="0" lang="en-US" altLang="en-US" sz="11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ii.</a:t>
            </a:r>
            <a:r>
              <a:rPr kumimoji="0" lang="en-US" altLang="en-US" sz="1100" b="1" i="0" u="sng" strike="noStrike" cap="none" normalizeH="0" baseline="0" dirty="0" err="1">
                <a:ln>
                  <a:noFill/>
                </a:ln>
                <a:solidFill>
                  <a:srgbClr val="008080"/>
                </a:solidFill>
                <a:effectLst/>
                <a:latin typeface="+mn-lt"/>
                <a:ea typeface="Times New Roman" panose="02020603050405020304" pitchFamily="18" charset="0"/>
              </a:rPr>
              <a:t>Section</a:t>
            </a:r>
            <a:r>
              <a:rPr kumimoji="0" lang="en-US" altLang="en-US" sz="1100" b="1" i="0" u="sng" strike="noStrike" cap="none" normalizeH="0" baseline="0" dirty="0">
                <a:ln>
                  <a:noFill/>
                </a:ln>
                <a:solidFill>
                  <a:srgbClr val="008080"/>
                </a:solidFill>
                <a:effectLst/>
                <a:latin typeface="+mn-lt"/>
                <a:ea typeface="Times New Roman" panose="02020603050405020304" pitchFamily="18" charset="0"/>
              </a:rPr>
              <a:t> 3.</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mn-lt"/>
                <a:ea typeface="Times New Roman" panose="02020603050405020304" pitchFamily="18" charset="0"/>
              </a:rPr>
              <a:t>No</a:t>
            </a:r>
            <a:r>
              <a:rPr kumimoji="0" lang="en-US" altLang="en-US" sz="1100" b="0" i="0" u="none" strike="noStrike" cap="none" normalizeH="0" baseline="0" dirty="0" err="1">
                <a:ln>
                  <a:noFill/>
                </a:ln>
                <a:solidFill>
                  <a:srgbClr val="FF0000"/>
                </a:solidFill>
                <a:effectLst/>
                <a:latin typeface="+mn-lt"/>
                <a:ea typeface="Times New Roman" panose="02020603050405020304" pitchFamily="18" charset="0"/>
              </a:rPr>
              <a:t>A</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person shall </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not </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be eligible for</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 Pawnee Nation citizenship</a:t>
            </a:r>
            <a:r>
              <a:rPr kumimoji="0" lang="en-US" altLang="en-US" sz="1100" b="0" i="0" u="none" strike="noStrike" cap="none" normalizeH="0" baseline="0" dirty="0">
                <a:ln>
                  <a:noFill/>
                </a:ln>
                <a:solidFill>
                  <a:srgbClr val="FF0000"/>
                </a:solidFill>
                <a:effectLst/>
                <a:latin typeface="+mn-lt"/>
                <a:ea typeface="Times New Roman" panose="02020603050405020304" pitchFamily="18" charset="0"/>
              </a:rPr>
              <a:t> membership</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if enrolled as a</a:t>
            </a:r>
            <a:r>
              <a:rPr kumimoji="0" lang="en-US" altLang="en-US" sz="1100" b="0" i="0" u="sng" strike="noStrike" cap="none" normalizeH="0" baseline="0" dirty="0">
                <a:ln>
                  <a:noFill/>
                </a:ln>
                <a:solidFill>
                  <a:srgbClr val="008080"/>
                </a:solidFill>
                <a:effectLst/>
                <a:latin typeface="+mn-lt"/>
                <a:ea typeface="Times New Roman" panose="02020603050405020304" pitchFamily="18" charset="0"/>
              </a:rPr>
              <a:t> citizen or</a:t>
            </a:r>
            <a:r>
              <a:rPr kumimoji="0" lang="en-US" altLang="en-US" sz="1100" b="0" i="0" u="none" strike="noStrike" cap="none" normalizeH="0" baseline="0" dirty="0">
                <a:ln>
                  <a:noFill/>
                </a:ln>
                <a:solidFill>
                  <a:schemeClr val="tx1"/>
                </a:solidFill>
                <a:effectLst/>
                <a:latin typeface="+mn-lt"/>
                <a:ea typeface="Times New Roman" panose="02020603050405020304" pitchFamily="18" charset="0"/>
              </a:rPr>
              <a:t> member of another Indian Tribe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247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20A25BC-4140-46AA-9534-E08CEE87F93C}"/>
              </a:ext>
            </a:extLst>
          </p:cNvPr>
          <p:cNvSpPr>
            <a:spLocks noGrp="1"/>
          </p:cNvSpPr>
          <p:nvPr>
            <p:ph type="title"/>
          </p:nvPr>
        </p:nvSpPr>
        <p:spPr/>
        <p:txBody>
          <a:bodyPr>
            <a:normAutofit/>
          </a:bodyPr>
          <a:lstStyle/>
          <a:p>
            <a:r>
              <a:rPr lang="en-US" b="1" dirty="0"/>
              <a:t>ARTICLE III - CITIZENSHIP OF THE PAWNEE NATION</a:t>
            </a:r>
            <a:endParaRPr lang="en-US" dirty="0"/>
          </a:p>
        </p:txBody>
      </p:sp>
      <p:sp>
        <p:nvSpPr>
          <p:cNvPr id="3" name="Slide Number Placeholder 2">
            <a:extLst>
              <a:ext uri="{FF2B5EF4-FFF2-40B4-BE49-F238E27FC236}">
                <a16:creationId xmlns:a16="http://schemas.microsoft.com/office/drawing/2014/main" id="{08C1B33C-CD10-46DE-98D6-94BCA8759EB7}"/>
              </a:ext>
            </a:extLst>
          </p:cNvPr>
          <p:cNvSpPr>
            <a:spLocks noGrp="1"/>
          </p:cNvSpPr>
          <p:nvPr>
            <p:ph type="sldNum" sz="quarter" idx="12"/>
          </p:nvPr>
        </p:nvSpPr>
        <p:spPr/>
        <p:txBody>
          <a:bodyPr/>
          <a:lstStyle/>
          <a:p>
            <a:fld id="{D495E168-DA5E-4888-8D8A-92B118324C14}" type="slidenum">
              <a:rPr lang="en-US" smtClean="0"/>
              <a:pPr/>
              <a:t>12</a:t>
            </a:fld>
            <a:endParaRPr lang="en-US" dirty="0"/>
          </a:p>
        </p:txBody>
      </p:sp>
      <p:sp>
        <p:nvSpPr>
          <p:cNvPr id="4" name="TextBox 3">
            <a:extLst>
              <a:ext uri="{FF2B5EF4-FFF2-40B4-BE49-F238E27FC236}">
                <a16:creationId xmlns:a16="http://schemas.microsoft.com/office/drawing/2014/main" id="{04B2E04D-BBC6-4753-A842-1DF38B3CF603}"/>
              </a:ext>
            </a:extLst>
          </p:cNvPr>
          <p:cNvSpPr txBox="1"/>
          <p:nvPr/>
        </p:nvSpPr>
        <p:spPr>
          <a:xfrm>
            <a:off x="1513490" y="788565"/>
            <a:ext cx="8261131" cy="1448345"/>
          </a:xfrm>
          <a:prstGeom prst="rect">
            <a:avLst/>
          </a:prstGeom>
          <a:noFill/>
        </p:spPr>
        <p:txBody>
          <a:bodyPr wrap="square" rtlCol="0">
            <a:spAutoFit/>
          </a:bodyPr>
          <a:lstStyle/>
          <a:p>
            <a:pPr algn="ctr">
              <a:lnSpc>
                <a:spcPct val="115000"/>
              </a:lnSpc>
              <a:spcAft>
                <a:spcPts val="800"/>
              </a:spcAft>
            </a:pPr>
            <a:r>
              <a:rPr lang="en-US" sz="3600" i="1" kern="100" dirty="0">
                <a:latin typeface="+mj-lt"/>
                <a:ea typeface="Aptos"/>
                <a:cs typeface="Times New Roman" panose="02020603050405020304" pitchFamily="18" charset="0"/>
              </a:rPr>
              <a:t>Amendment H</a:t>
            </a:r>
          </a:p>
          <a:p>
            <a:pPr algn="ctr">
              <a:lnSpc>
                <a:spcPct val="115000"/>
              </a:lnSpc>
              <a:spcAft>
                <a:spcPts val="800"/>
              </a:spcAft>
            </a:pPr>
            <a:r>
              <a:rPr lang="en-US" sz="3600" i="1" kern="100" dirty="0">
                <a:latin typeface="+mj-lt"/>
                <a:ea typeface="Aptos"/>
                <a:cs typeface="Times New Roman" panose="02020603050405020304" pitchFamily="18" charset="0"/>
              </a:rPr>
              <a:t>(Clean)</a:t>
            </a:r>
            <a:endParaRPr lang="en-US" sz="3600" kern="100" dirty="0">
              <a:latin typeface="+mj-lt"/>
              <a:ea typeface="Aptos"/>
              <a:cs typeface="Times New Roman" panose="02020603050405020304" pitchFamily="18" charset="0"/>
            </a:endParaRPr>
          </a:p>
        </p:txBody>
      </p:sp>
      <p:pic>
        <p:nvPicPr>
          <p:cNvPr id="6" name="Picture 5">
            <a:extLst>
              <a:ext uri="{FF2B5EF4-FFF2-40B4-BE49-F238E27FC236}">
                <a16:creationId xmlns:a16="http://schemas.microsoft.com/office/drawing/2014/main" id="{E05EFB39-6CF4-41D6-BF8A-F63950BF91DF}"/>
              </a:ext>
            </a:extLst>
          </p:cNvPr>
          <p:cNvPicPr>
            <a:picLocks noChangeAspect="1"/>
          </p:cNvPicPr>
          <p:nvPr/>
        </p:nvPicPr>
        <p:blipFill>
          <a:blip r:embed="rId2"/>
          <a:stretch>
            <a:fillRect/>
          </a:stretch>
        </p:blipFill>
        <p:spPr>
          <a:xfrm>
            <a:off x="2842621" y="2278602"/>
            <a:ext cx="5957316" cy="2545645"/>
          </a:xfrm>
          <a:prstGeom prst="rect">
            <a:avLst/>
          </a:prstGeom>
        </p:spPr>
      </p:pic>
      <p:sp>
        <p:nvSpPr>
          <p:cNvPr id="8" name="TextBox 7">
            <a:extLst>
              <a:ext uri="{FF2B5EF4-FFF2-40B4-BE49-F238E27FC236}">
                <a16:creationId xmlns:a16="http://schemas.microsoft.com/office/drawing/2014/main" id="{7613AA8B-0B6B-4082-84E9-8C2D89FAB636}"/>
              </a:ext>
            </a:extLst>
          </p:cNvPr>
          <p:cNvSpPr txBox="1"/>
          <p:nvPr/>
        </p:nvSpPr>
        <p:spPr>
          <a:xfrm>
            <a:off x="654341" y="4824248"/>
            <a:ext cx="10791425" cy="830997"/>
          </a:xfrm>
          <a:prstGeom prst="rect">
            <a:avLst/>
          </a:prstGeom>
          <a:noFill/>
        </p:spPr>
        <p:txBody>
          <a:bodyPr wrap="square" rtlCol="0">
            <a:spAutoFit/>
          </a:bodyPr>
          <a:lstStyle/>
          <a:p>
            <a:r>
              <a:rPr lang="en-US" sz="1600" i="1" dirty="0"/>
              <a:t>To simplify this Article for better clarity and readability, and to integrate the Pawnee language and dialect. It also removes the blood quantum requirement for enrollment in the Pawnee Nation. Eligibility will now be based on lineal descent, provided the descendant is listed on the official annuity (base) roll of the Pawnee Nation as of February 19, 1937.</a:t>
            </a:r>
          </a:p>
        </p:txBody>
      </p:sp>
    </p:spTree>
    <p:extLst>
      <p:ext uri="{BB962C8B-B14F-4D97-AF65-F5344CB8AC3E}">
        <p14:creationId xmlns:p14="http://schemas.microsoft.com/office/powerpoint/2010/main" val="276400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9E71-2574-2F05-F21C-F00A82C07808}"/>
              </a:ext>
            </a:extLst>
          </p:cNvPr>
          <p:cNvSpPr>
            <a:spLocks noGrp="1"/>
          </p:cNvSpPr>
          <p:nvPr>
            <p:ph type="title"/>
          </p:nvPr>
        </p:nvSpPr>
        <p:spPr>
          <a:xfrm>
            <a:off x="838200" y="574351"/>
            <a:ext cx="10515600" cy="418451"/>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Amendment I - </a:t>
            </a:r>
            <a:r>
              <a:rPr kumimoji="0" lang="en-US" sz="1800" b="0" i="0" u="none" strike="noStrike" kern="1200" cap="none" spc="0" normalizeH="0" baseline="0" noProof="0" dirty="0">
                <a:ln>
                  <a:noFill/>
                </a:ln>
                <a:solidFill>
                  <a:prstClr val="black"/>
                </a:solidFill>
                <a:effectLst/>
                <a:uLnTx/>
                <a:uFillTx/>
                <a:latin typeface="Book Antiqua"/>
                <a:ea typeface="+mn-ea"/>
                <a:cs typeface="+mn-cs"/>
              </a:rPr>
              <a:t>ARTICLE IV - PAWNEE BUSINESS COUNCIL</a:t>
            </a:r>
            <a:r>
              <a:rPr lang="en-US" sz="1800" dirty="0">
                <a:solidFill>
                  <a:prstClr val="black"/>
                </a:solidFill>
                <a:latin typeface="Book Antiqua"/>
                <a:ea typeface="+mn-ea"/>
                <a:cs typeface="+mn-cs"/>
              </a:rPr>
              <a:t> (Draft)</a:t>
            </a:r>
            <a:endParaRPr lang="en-US" dirty="0"/>
          </a:p>
        </p:txBody>
      </p:sp>
      <p:sp>
        <p:nvSpPr>
          <p:cNvPr id="4" name="Slide Number Placeholder 3">
            <a:extLst>
              <a:ext uri="{FF2B5EF4-FFF2-40B4-BE49-F238E27FC236}">
                <a16:creationId xmlns:a16="http://schemas.microsoft.com/office/drawing/2014/main" id="{3F4F74B5-A9CF-1063-6923-9E43538F4662}"/>
              </a:ext>
            </a:extLst>
          </p:cNvPr>
          <p:cNvSpPr>
            <a:spLocks noGrp="1"/>
          </p:cNvSpPr>
          <p:nvPr>
            <p:ph type="sldNum" sz="quarter" idx="12"/>
          </p:nvPr>
        </p:nvSpPr>
        <p:spPr/>
        <p:txBody>
          <a:bodyPr/>
          <a:lstStyle/>
          <a:p>
            <a:fld id="{D495E168-DA5E-4888-8D8A-92B118324C14}" type="slidenum">
              <a:rPr lang="en-US" noProof="0" smtClean="0"/>
              <a:pPr/>
              <a:t>13</a:t>
            </a:fld>
            <a:endParaRPr lang="en-US" noProof="0" dirty="0"/>
          </a:p>
        </p:txBody>
      </p:sp>
      <p:sp>
        <p:nvSpPr>
          <p:cNvPr id="7" name="Rectangle 2">
            <a:extLst>
              <a:ext uri="{FF2B5EF4-FFF2-40B4-BE49-F238E27FC236}">
                <a16:creationId xmlns:a16="http://schemas.microsoft.com/office/drawing/2014/main" id="{F35C5BEE-E925-144A-D67B-4C265DDDE00E}"/>
              </a:ext>
            </a:extLst>
          </p:cNvPr>
          <p:cNvSpPr>
            <a:spLocks noGrp="1" noChangeArrowheads="1"/>
          </p:cNvSpPr>
          <p:nvPr>
            <p:ph idx="1"/>
          </p:nvPr>
        </p:nvSpPr>
        <p:spPr bwMode="auto">
          <a:xfrm>
            <a:off x="436180" y="1134609"/>
            <a:ext cx="1131964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0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supreme governing body of the Pawnee Nation </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shall be the Pawnee Business Council, which shall consist of eight (8) members.</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0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2.</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Subject to the limitations imposed by this Constitution and applicable Federal law, the Pawnee Business Council shall exercise all the inherent, statutory, and treaty powers of the Pawnee Nation </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the enactment of legislation, the transaction of business, and by otherwise speaking or acting on behalf of the Pawnee Nation </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on all matters which the Pawnee Nation </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 empowered to act, including the authority to hire legal counsel to represent the Pawnee Nation</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0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3.</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 acts regarding </a:t>
            </a:r>
            <a:r>
              <a:rPr kumimoji="0" lang="en-US" altLang="en-US" sz="10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Citizenship</a:t>
            </a:r>
            <a:r>
              <a:rPr kumimoji="0" lang="en-US" altLang="en-US" sz="10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Membership</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Claims or Treaty Rights of the Pawnee Business Council shall be subject to review by the </a:t>
            </a:r>
            <a:r>
              <a:rPr kumimoji="0" lang="en-US" altLang="en-US" sz="10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0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Council in accordance with this Constitution.</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0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4.</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present Pawnee Business Council members shall serve until the next regular election or until their successors are elected and installed provided:</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Pawnee Business Council shall provide an election commission to conduct all elections, provided that regular elections are held on the first Saturday in May of each odd numbered year.</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No member of the Pawnee Nation of Oklahoma, eighteen (18) years of age or older, shall be denied the right to vote by secret ballot, either in person or by absentee ballot, provided that no write-in votes shall be allowed.</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Citizens</a:t>
            </a:r>
            <a:r>
              <a:rPr kumimoji="0" lang="en-US" altLang="en-US" sz="10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Members</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 Pawnee Nation</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twenty-five (25) years of age or older, shall be eligible for election to the Pawnee Business Council.  </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Members </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Citizens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the Pawnee Nation convicted of </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or having plead guilty to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felony</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with the exception of a sex crime, violent crime, or misappropriation of funds,</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regardless of jurisdiction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or dishonorably discharged from the Armed Forces of the United States of America are ineligible</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for no more than seven (7) years</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 candidacy</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for elected office as prescribed by law</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Whereas, </a:t>
            </a:r>
            <a:r>
              <a:rPr kumimoji="0" lang="en-US" altLang="en-US" sz="10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A</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the first election after the adoption of this Constitution (1999), the President, Treasurer, and the First and Second Council Members </a:t>
            </a:r>
            <a:r>
              <a:rPr kumimoji="0" lang="en-US" altLang="en-US" sz="10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shall </a:t>
            </a:r>
            <a:r>
              <a:rPr kumimoji="0" lang="en-US" altLang="en-US" sz="1050" b="0" i="0" u="sng"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be</a:t>
            </a:r>
            <a:r>
              <a:rPr kumimoji="0" lang="en-US" altLang="en-US" sz="10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were</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elected to a four-</a:t>
            </a:r>
            <a:r>
              <a:rPr kumimoji="0" lang="en-US" altLang="en-US" sz="10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year term and the Vice-President, Secretary, and Third and Fourth Council members </a:t>
            </a:r>
            <a:r>
              <a:rPr kumimoji="0" lang="en-US" altLang="en-US" sz="10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shall </a:t>
            </a:r>
            <a:r>
              <a:rPr kumimoji="0" lang="en-US" altLang="en-US" sz="1050" b="0" i="0" u="sng"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be</a:t>
            </a:r>
            <a:r>
              <a:rPr kumimoji="0" lang="en-US" altLang="en-US" sz="10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were</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elected to a two-year term in order to stagger the terms of office.</a:t>
            </a:r>
            <a:r>
              <a:rPr kumimoji="0" lang="en-US" altLang="en-US" sz="10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UcParenBoth"/>
              <a:tabLst>
                <a:tab pos="685800" algn="l"/>
              </a:tabLst>
            </a:pPr>
            <a:r>
              <a:rPr kumimoji="0" lang="en-US" altLang="en-US" sz="10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Candidates shall declare the position they are seeking</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UcParenBoth"/>
              <a:tabLst>
                <a:tab pos="685800" algn="l"/>
              </a:tabLst>
            </a:pPr>
            <a:r>
              <a:rPr kumimoji="0" lang="en-US" altLang="en-US" sz="10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If there are positions which are vacant due to lack of candidates, those positions shall be considered vacant and filled according to Article VI.</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0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Henceforth</a:t>
            </a:r>
            <a:r>
              <a:rPr kumimoji="0" lang="en-US" altLang="en-US" sz="10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Thereafter</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 members of the Pawnee Business Council shall be elected to a four-year term of office and shall serve until their successors shall be duly installed in office. In cases when a vacancy is being filled to complete an un-expired term due to death, resignation, forfeiture, or recall of a Pawnee Business Council member, a successor will be appointed pursuant to Article VI of this Constitution.</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a:t>
            </a:r>
            <a:r>
              <a:rPr kumimoji="0" lang="en-US" altLang="en-US" sz="10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0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member shall resign his/her position if elected or appointed to the Pawnee Business Council.</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Pawnee Nation </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employee shall resign his/her position if elected or appointed to the Pawnee Business Council.</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Pawnee Business Council member shall not be eligible for employment by the Pawnee Nation</a:t>
            </a:r>
            <a:r>
              <a:rPr kumimoji="0" lang="en-US" altLang="en-US" sz="10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during his/her term of office</a:t>
            </a: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Elected members of the Pawnee Business Council shall be inaugurated and sworn into office fourteen (14) calendar days after the Election Day.</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Pawnee Business Council records and all related documentation for each outgoing Pawnee Business Council member shall be made available to the newly elected Pawnee Business Council members. Failure to comply shall result in ineligibility to file for candidacy for the Pawnee Business Council for ten (10) years or until records and documents are returned.</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Candidates declare the position they are seeking.</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50" b="0" i="0" u="sng" strike="noStrike" cap="none" normalizeH="0" baseline="0" dirty="0">
                <a:ln>
                  <a:noFill/>
                </a:ln>
                <a:solidFill>
                  <a:srgbClr val="008080"/>
                </a:solidFill>
                <a:effectLst/>
                <a:latin typeface="Aptos" panose="020B0004020202020204" pitchFamily="34" charset="0"/>
                <a:ea typeface="Times New Roman" panose="02020603050405020304" pitchFamily="18" charset="0"/>
                <a:cs typeface="Times New Roman" panose="02020603050405020304" pitchFamily="18" charset="0"/>
              </a:rPr>
              <a:t>If positions are vacant due to lack of candidates, they are considered vacant and filled according to Article VI.</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735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4BB32-04DF-F9E3-8B4C-9D987D6BB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EBA5B-07C1-A7B5-C8DD-2542A1B9144A}"/>
              </a:ext>
            </a:extLst>
          </p:cNvPr>
          <p:cNvSpPr>
            <a:spLocks noGrp="1"/>
          </p:cNvSpPr>
          <p:nvPr>
            <p:ph type="title"/>
          </p:nvPr>
        </p:nvSpPr>
        <p:spPr>
          <a:xfrm>
            <a:off x="838200" y="574351"/>
            <a:ext cx="10515600" cy="954206"/>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Amendment I– </a:t>
            </a:r>
            <a:r>
              <a:rPr kumimoji="0" lang="en-US" sz="2200" b="0" i="0" u="none" strike="noStrike" kern="1200" cap="none" spc="0" normalizeH="0" baseline="0" noProof="0" dirty="0">
                <a:ln>
                  <a:noFill/>
                </a:ln>
                <a:solidFill>
                  <a:prstClr val="black"/>
                </a:solidFill>
                <a:effectLst/>
                <a:uLnTx/>
                <a:uFillTx/>
                <a:latin typeface="Book Antiqua"/>
                <a:ea typeface="+mn-ea"/>
                <a:cs typeface="+mn-cs"/>
              </a:rPr>
              <a:t>ARTICLE IV - PAWNEE BUSINESS COUNCIL</a:t>
            </a:r>
            <a:r>
              <a:rPr lang="en-US" sz="2200" dirty="0">
                <a:solidFill>
                  <a:prstClr val="black"/>
                </a:solidFill>
                <a:latin typeface="Book Antiqua"/>
                <a:ea typeface="+mn-ea"/>
                <a:cs typeface="+mn-cs"/>
              </a:rPr>
              <a:t>      							  (Continued Draft )</a:t>
            </a:r>
            <a:endParaRPr lang="en-US" sz="2200" dirty="0"/>
          </a:p>
        </p:txBody>
      </p:sp>
      <p:sp>
        <p:nvSpPr>
          <p:cNvPr id="4" name="Slide Number Placeholder 3">
            <a:extLst>
              <a:ext uri="{FF2B5EF4-FFF2-40B4-BE49-F238E27FC236}">
                <a16:creationId xmlns:a16="http://schemas.microsoft.com/office/drawing/2014/main" id="{B8167DF5-A54C-C025-3A34-23BB796AFA9B}"/>
              </a:ext>
            </a:extLst>
          </p:cNvPr>
          <p:cNvSpPr>
            <a:spLocks noGrp="1"/>
          </p:cNvSpPr>
          <p:nvPr>
            <p:ph type="sldNum" sz="quarter" idx="12"/>
          </p:nvPr>
        </p:nvSpPr>
        <p:spPr/>
        <p:txBody>
          <a:bodyPr/>
          <a:lstStyle/>
          <a:p>
            <a:fld id="{D495E168-DA5E-4888-8D8A-92B118324C14}" type="slidenum">
              <a:rPr lang="en-US" noProof="0" smtClean="0"/>
              <a:pPr/>
              <a:t>14</a:t>
            </a:fld>
            <a:endParaRPr lang="en-US" noProof="0" dirty="0"/>
          </a:p>
        </p:txBody>
      </p:sp>
      <p:sp>
        <p:nvSpPr>
          <p:cNvPr id="3" name="Rectangle 1">
            <a:extLst>
              <a:ext uri="{FF2B5EF4-FFF2-40B4-BE49-F238E27FC236}">
                <a16:creationId xmlns:a16="http://schemas.microsoft.com/office/drawing/2014/main" id="{CAB67864-35DE-EA6C-9BB9-98400EBC6559}"/>
              </a:ext>
            </a:extLst>
          </p:cNvPr>
          <p:cNvSpPr>
            <a:spLocks noGrp="1" noChangeArrowheads="1"/>
          </p:cNvSpPr>
          <p:nvPr>
            <p:ph idx="1"/>
          </p:nvPr>
        </p:nvSpPr>
        <p:spPr bwMode="auto">
          <a:xfrm flipH="1">
            <a:off x="504497" y="2128567"/>
            <a:ext cx="11020096"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5.</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 acts of the Pawnee Business Council shall be determined by a majority vote of the membership present, provided five (5) members of the Council shall constitute a quorum to transact business. In the event of a tie, the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President</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chairperson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chairperson</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President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pro </a:t>
            </a:r>
            <a:r>
              <a:rPr kumimoji="0" lang="en-US" altLang="en-U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tem</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cast the deciding vote.</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6.</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Regular quarterly meetings of the Pawnee Business Council shall be held on the first Saturday in February, June, August and November of each year in a place designated by the Pawnee Business Council, provided:</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Special meetings may be called by the President.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Special meetings shall be called by the President within two (2) weeks after receiving a written request, by regular mail or by certified and return receipt mail, from a majority of the occupied Pawnee Business Council positions, provided: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UcParenBoth"/>
              <a:tabLst>
                <a:tab pos="685800" algn="l"/>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If the President fails to call and conduct a special meeting as requested within two (2) weeks, a majority of the occupied members of the Pawnee Business Council shall be authorized to call and conduct a special meeting by affixing their signatures to a document listing in detail the need for the meeting and citing this Section of the Constitution as their authority to meet.</a:t>
            </a:r>
            <a:endParaRPr kumimoji="0" lang="en-US" altLang="en-US" sz="11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AutoNum type="alphaUcParenBoth"/>
              <a:tabLst>
                <a:tab pos="685800" algn="l"/>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 minimum of two (2) days’ notice of all meetings, regular or special, shall be </a:t>
            </a:r>
            <a:r>
              <a:rPr kumimoji="0" lang="en-US" altLang="en-US" sz="1200" b="0" i="0" u="none" strike="noStrike" cap="none" normalizeH="0" baseline="0" dirty="0">
                <a:ln>
                  <a:noFill/>
                </a:ln>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published in a newspaper and </a:t>
            </a:r>
            <a:r>
              <a:rPr kumimoji="0" lang="en-US" altLang="en-US" sz="12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posted in public view. Provided</a:t>
            </a:r>
            <a:r>
              <a:rPr kumimoji="0" lang="en-US" altLang="en-US" sz="1200" b="0" i="0" u="none" strike="noStrike" cap="none" normalizeH="0" baseline="0" dirty="0">
                <a:ln>
                  <a:noFill/>
                </a:ln>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that in an emergency, posting in public view for two (2) days shall be deemed sufficient notice. Notice shall include the agenda.</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200" b="0" i="0" u="sng" strike="noStrike" cap="none" normalizeH="0" baseline="0" dirty="0">
                <a:ln>
                  <a:noFill/>
                </a:ln>
                <a:solidFill>
                  <a:srgbClr val="008080"/>
                </a:solidFill>
                <a:effectLst/>
                <a:latin typeface="Times New Roman" panose="02020603050405020304" pitchFamily="18" charset="0"/>
                <a:ea typeface="Aptos" panose="020B0004020202020204" pitchFamily="34" charset="0"/>
                <a:cs typeface="Times New Roman" panose="02020603050405020304" pitchFamily="18" charset="0"/>
              </a:rPr>
              <a:t>All meetings in this section may be held in-person, virtually, or as a hybrid meeting with both in-person or virtual attendance as may be determined by the Pawnee Business Council.</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2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7.</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 members of the Pawnee Business Council shall attend tribal constitution orientation classes as prescribed by the Pawnee Business Council.</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2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Section 8</a:t>
            </a:r>
            <a:r>
              <a:rPr kumimoji="0" lang="en-US" altLang="en-US" sz="12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The Pawnee Business Council shall provide an election commission to conduct all elections, provided that regular elections are held on the first Saturday in May of each odd numbered year.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794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6AC49-B785-4E0A-9283-239366FE4E4D}"/>
              </a:ext>
            </a:extLst>
          </p:cNvPr>
          <p:cNvSpPr>
            <a:spLocks noGrp="1"/>
          </p:cNvSpPr>
          <p:nvPr>
            <p:ph type="title"/>
          </p:nvPr>
        </p:nvSpPr>
        <p:spPr>
          <a:xfrm>
            <a:off x="838200" y="652986"/>
            <a:ext cx="10515600" cy="587985"/>
          </a:xfrm>
        </p:spPr>
        <p:txBody>
          <a:bodyPr>
            <a:normAutofit fontScale="90000"/>
          </a:bodyPr>
          <a:lstStyle/>
          <a:p>
            <a:r>
              <a:rPr lang="en-US" dirty="0"/>
              <a:t>Amendment I(Clean)</a:t>
            </a:r>
          </a:p>
        </p:txBody>
      </p:sp>
      <p:sp>
        <p:nvSpPr>
          <p:cNvPr id="5" name="Text Placeholder 4">
            <a:extLst>
              <a:ext uri="{FF2B5EF4-FFF2-40B4-BE49-F238E27FC236}">
                <a16:creationId xmlns:a16="http://schemas.microsoft.com/office/drawing/2014/main" id="{8A421151-99A0-4A84-9EF4-7DB305033C95}"/>
              </a:ext>
            </a:extLst>
          </p:cNvPr>
          <p:cNvSpPr>
            <a:spLocks noGrp="1"/>
          </p:cNvSpPr>
          <p:nvPr>
            <p:ph type="body" sz="quarter" idx="13"/>
          </p:nvPr>
        </p:nvSpPr>
        <p:spPr>
          <a:xfrm>
            <a:off x="838200" y="1963024"/>
            <a:ext cx="10515600" cy="3372374"/>
          </a:xfrm>
        </p:spPr>
        <p:txBody>
          <a:bodyPr>
            <a:normAutofit fontScale="25000" lnSpcReduction="20000"/>
          </a:bodyPr>
          <a:lstStyle/>
          <a:p>
            <a:r>
              <a:rPr lang="en-US" sz="2500" b="1" u="sng" dirty="0"/>
              <a:t>Section 1</a:t>
            </a:r>
            <a:r>
              <a:rPr lang="en-US" sz="2500" b="1" dirty="0"/>
              <a:t>.</a:t>
            </a:r>
            <a:r>
              <a:rPr lang="en-US" sz="2500" dirty="0"/>
              <a:t> The supreme governing body of the Pawnee Nation shall be the Pawnee Business Council, which shall consist of eight (8) members.</a:t>
            </a:r>
          </a:p>
          <a:p>
            <a:r>
              <a:rPr lang="en-US" sz="2500" b="1" u="sng" dirty="0"/>
              <a:t>Section 2</a:t>
            </a:r>
            <a:r>
              <a:rPr lang="en-US" sz="2500" b="1" dirty="0"/>
              <a:t>.</a:t>
            </a:r>
            <a:r>
              <a:rPr lang="en-US" sz="2500" dirty="0"/>
              <a:t> Subject to the limitations imposed by this Constitution and applicable Federal law, the Pawnee Business Council shall exercise all the inherent, statutory, and treaty powers of the Pawnee Nation by the enactment of legislation, the transaction of business, and by otherwise speaking or acting on behalf of the Pawnee Nation on all matters which the Pawnee Nation is empowered to act, including the authority to hire legal counsel to represent the Pawnee Nation.</a:t>
            </a:r>
          </a:p>
          <a:p>
            <a:r>
              <a:rPr lang="en-US" sz="2500" b="1" u="sng" dirty="0"/>
              <a:t>Section 3.</a:t>
            </a:r>
            <a:r>
              <a:rPr lang="en-US" sz="2500" dirty="0"/>
              <a:t> All acts regarding Citizenship or Claims or Treaty Rights of the Pawnee Business Council shall be subject to review by the Rêsâru Council in accordance with this Constitution.</a:t>
            </a:r>
          </a:p>
          <a:p>
            <a:r>
              <a:rPr lang="en-US" sz="2500" b="1" u="sng" dirty="0"/>
              <a:t>Section 4.</a:t>
            </a:r>
            <a:r>
              <a:rPr lang="en-US" sz="2500" dirty="0"/>
              <a:t> The present Pawnee Business Council members shall serve until the next regular election or until their successors are elected and installed provided:</a:t>
            </a:r>
          </a:p>
          <a:p>
            <a:pPr lvl="1"/>
            <a:r>
              <a:rPr lang="en-US" sz="2700" dirty="0"/>
              <a:t>Citizens of the Pawnee Nation, twenty-five (25) years of age or older, shall be eligible for election to the Pawnee Business Council.  Citizens of the Pawnee Nation convicted of or having plead guilty to a felony, with the exception of a sex crime, violent crime, or misappropriation of funds regardless of jurisdiction, or dishonorably discharged from the Armed Forces of the United States of America are ineligible for no more than seven (7) years for candidacy for elected office as prescribed by law;</a:t>
            </a:r>
          </a:p>
          <a:p>
            <a:pPr lvl="1"/>
            <a:r>
              <a:rPr lang="en-US" sz="2700" dirty="0"/>
              <a:t>Whereas, at the first election after the adoption of this Constitution (1999), the President, Treasurer, and the First and Second Council Members were elected to a four-year term, and the Vice-President, Secretary, and Third and Fourth Council members were elected to a two-year term in order to stagger the terms of office.</a:t>
            </a:r>
          </a:p>
          <a:p>
            <a:pPr lvl="1"/>
            <a:r>
              <a:rPr lang="en-US" sz="2700" dirty="0"/>
              <a:t>Henceforth, all members of the Pawnee Business Council shall be elected to a four-year term of office and shall serve until their successors shall be duly installed in office. In cases when a vacancy is being filled to complete an unexpired term due to the death, resignation, forfeiture, or recall of a Pawnee Business Council member, a successor will be appointed pursuant to Article VI of this Constitution.</a:t>
            </a:r>
          </a:p>
          <a:p>
            <a:pPr lvl="0"/>
            <a:r>
              <a:rPr lang="en-US" sz="2500" dirty="0"/>
              <a:t>A Rêsâru Council member shall resign his/her position if elected or appointed to the Pawnee Business Council.</a:t>
            </a:r>
          </a:p>
          <a:p>
            <a:pPr lvl="0"/>
            <a:r>
              <a:rPr lang="en-US" sz="2500" dirty="0"/>
              <a:t>A Pawnee Nation employee shall resign his/her position if elected or appointed to the Pawnee Business Council.</a:t>
            </a:r>
          </a:p>
          <a:p>
            <a:pPr lvl="0"/>
            <a:r>
              <a:rPr lang="en-US" sz="2500" dirty="0"/>
              <a:t>A Pawnee Business Council member shall not be eligible for employment by the Pawnee Nation during his/her term of office.</a:t>
            </a:r>
          </a:p>
          <a:p>
            <a:pPr lvl="0"/>
            <a:r>
              <a:rPr lang="en-US" sz="2500" dirty="0"/>
              <a:t>Elected members of the Pawnee Business Council shall be inaugurated and sworn into office fourteen (14) calendar days after Election Day.</a:t>
            </a:r>
          </a:p>
          <a:p>
            <a:pPr lvl="0"/>
            <a:r>
              <a:rPr lang="en-US" sz="2500" dirty="0"/>
              <a:t>Pawnee Business Council records, and all related documentation for each outgoing Pawnee Business Council member shall be made available to the newly elected Pawnee Business Council members. Failure to comply shall result in ineligibility to file for candidacy for the Pawnee Business Council for ten (10) years or until records and documents are returned.</a:t>
            </a:r>
          </a:p>
          <a:p>
            <a:pPr lvl="0"/>
            <a:r>
              <a:rPr lang="en-US" sz="2500" dirty="0"/>
              <a:t>Candidates declare the position they are seeking.</a:t>
            </a:r>
          </a:p>
          <a:p>
            <a:pPr lvl="0"/>
            <a:r>
              <a:rPr lang="en-US" sz="2500" dirty="0"/>
              <a:t>If positions are vacant due to a lack of candidates, they are considered vacant and filled according to Article VI.</a:t>
            </a:r>
          </a:p>
          <a:p>
            <a:pPr lvl="0"/>
            <a:r>
              <a:rPr lang="en-US" sz="2500" b="1" u="sng" dirty="0"/>
              <a:t>Section 5</a:t>
            </a:r>
            <a:r>
              <a:rPr lang="en-US" sz="2500" dirty="0"/>
              <a:t>. All acts of the Pawnee Business Council shall be determined by a majority vote of the membership present, provided five (5) members of the Council shall constitute a quorum to transact business. In the event of a tie, the President or President pro </a:t>
            </a:r>
            <a:r>
              <a:rPr lang="en-US" sz="2500" dirty="0" err="1"/>
              <a:t>tem</a:t>
            </a:r>
            <a:r>
              <a:rPr lang="en-US" sz="2500" dirty="0"/>
              <a:t> shall cast the deciding vote.</a:t>
            </a:r>
          </a:p>
          <a:p>
            <a:endParaRPr lang="en-US" dirty="0"/>
          </a:p>
        </p:txBody>
      </p:sp>
      <p:sp>
        <p:nvSpPr>
          <p:cNvPr id="4" name="Slide Number Placeholder 3">
            <a:extLst>
              <a:ext uri="{FF2B5EF4-FFF2-40B4-BE49-F238E27FC236}">
                <a16:creationId xmlns:a16="http://schemas.microsoft.com/office/drawing/2014/main" id="{AC6ADABE-2B5E-4788-8D34-1D479C0C18D5}"/>
              </a:ext>
            </a:extLst>
          </p:cNvPr>
          <p:cNvSpPr>
            <a:spLocks noGrp="1"/>
          </p:cNvSpPr>
          <p:nvPr>
            <p:ph type="sldNum" sz="quarter" idx="12"/>
          </p:nvPr>
        </p:nvSpPr>
        <p:spPr/>
        <p:txBody>
          <a:bodyPr/>
          <a:lstStyle/>
          <a:p>
            <a:fld id="{D495E168-DA5E-4888-8D8A-92B118324C14}" type="slidenum">
              <a:rPr lang="en-US" smtClean="0"/>
              <a:pPr/>
              <a:t>15</a:t>
            </a:fld>
            <a:endParaRPr lang="en-US" dirty="0"/>
          </a:p>
        </p:txBody>
      </p:sp>
      <p:sp>
        <p:nvSpPr>
          <p:cNvPr id="6" name="TextBox 5">
            <a:extLst>
              <a:ext uri="{FF2B5EF4-FFF2-40B4-BE49-F238E27FC236}">
                <a16:creationId xmlns:a16="http://schemas.microsoft.com/office/drawing/2014/main" id="{D864280A-D314-4F6D-BEF9-3E9DF0E5AE28}"/>
              </a:ext>
            </a:extLst>
          </p:cNvPr>
          <p:cNvSpPr txBox="1"/>
          <p:nvPr/>
        </p:nvSpPr>
        <p:spPr>
          <a:xfrm>
            <a:off x="3070371" y="5981350"/>
            <a:ext cx="5016117" cy="369332"/>
          </a:xfrm>
          <a:prstGeom prst="rect">
            <a:avLst/>
          </a:prstGeom>
          <a:noFill/>
        </p:spPr>
        <p:txBody>
          <a:bodyPr wrap="none" rtlCol="0">
            <a:spAutoFit/>
          </a:bodyPr>
          <a:lstStyle/>
          <a:p>
            <a:r>
              <a:rPr lang="en-US" dirty="0"/>
              <a:t>ARTICLE IV - PAWNEE BUSINESS COUNCIL</a:t>
            </a:r>
          </a:p>
        </p:txBody>
      </p:sp>
    </p:spTree>
    <p:extLst>
      <p:ext uri="{BB962C8B-B14F-4D97-AF65-F5344CB8AC3E}">
        <p14:creationId xmlns:p14="http://schemas.microsoft.com/office/powerpoint/2010/main" val="419502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10000"/>
            <a:lumOff val="9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8A41C2-038F-42CA-B431-1A831DAE9006}"/>
              </a:ext>
            </a:extLst>
          </p:cNvPr>
          <p:cNvSpPr>
            <a:spLocks noGrp="1"/>
          </p:cNvSpPr>
          <p:nvPr>
            <p:ph type="sldNum" sz="quarter" idx="12"/>
          </p:nvPr>
        </p:nvSpPr>
        <p:spPr/>
        <p:txBody>
          <a:bodyPr/>
          <a:lstStyle/>
          <a:p>
            <a:fld id="{D495E168-DA5E-4888-8D8A-92B118324C14}" type="slidenum">
              <a:rPr lang="en-US" noProof="0" smtClean="0"/>
              <a:pPr/>
              <a:t>16</a:t>
            </a:fld>
            <a:endParaRPr lang="en-US" noProof="0" dirty="0"/>
          </a:p>
        </p:txBody>
      </p:sp>
      <p:sp>
        <p:nvSpPr>
          <p:cNvPr id="3" name="Title 2">
            <a:extLst>
              <a:ext uri="{FF2B5EF4-FFF2-40B4-BE49-F238E27FC236}">
                <a16:creationId xmlns:a16="http://schemas.microsoft.com/office/drawing/2014/main" id="{197AD5A0-C504-45D9-9C1F-B67CD2EF4183}"/>
              </a:ext>
            </a:extLst>
          </p:cNvPr>
          <p:cNvSpPr>
            <a:spLocks noGrp="1"/>
          </p:cNvSpPr>
          <p:nvPr>
            <p:ph type="title"/>
          </p:nvPr>
        </p:nvSpPr>
        <p:spPr/>
        <p:txBody>
          <a:bodyPr>
            <a:normAutofit fontScale="90000"/>
          </a:bodyPr>
          <a:lstStyle/>
          <a:p>
            <a:r>
              <a:rPr lang="en-US" dirty="0"/>
              <a:t>Amendment I (</a:t>
            </a:r>
            <a:r>
              <a:rPr lang="en-US" dirty="0" err="1"/>
              <a:t>ContinuedClean</a:t>
            </a:r>
            <a:r>
              <a:rPr lang="en-US" dirty="0"/>
              <a:t>)</a:t>
            </a:r>
          </a:p>
        </p:txBody>
      </p:sp>
      <p:sp>
        <p:nvSpPr>
          <p:cNvPr id="5" name="Text Placeholder 4">
            <a:extLst>
              <a:ext uri="{FF2B5EF4-FFF2-40B4-BE49-F238E27FC236}">
                <a16:creationId xmlns:a16="http://schemas.microsoft.com/office/drawing/2014/main" id="{C73CCFF6-FC71-43A9-8C66-C12FFA5BCEAB}"/>
              </a:ext>
            </a:extLst>
          </p:cNvPr>
          <p:cNvSpPr>
            <a:spLocks noGrp="1"/>
          </p:cNvSpPr>
          <p:nvPr>
            <p:ph type="body" sz="quarter" idx="13"/>
          </p:nvPr>
        </p:nvSpPr>
        <p:spPr>
          <a:xfrm>
            <a:off x="838200" y="1874839"/>
            <a:ext cx="10515600" cy="2014452"/>
          </a:xfrm>
        </p:spPr>
        <p:txBody>
          <a:bodyPr>
            <a:normAutofit fontScale="47500" lnSpcReduction="20000"/>
          </a:bodyPr>
          <a:lstStyle/>
          <a:p>
            <a:r>
              <a:rPr lang="en-US" b="1" u="sng" dirty="0"/>
              <a:t>Section 6</a:t>
            </a:r>
            <a:r>
              <a:rPr lang="en-US" b="1" dirty="0"/>
              <a:t>.</a:t>
            </a:r>
            <a:r>
              <a:rPr lang="en-US" dirty="0"/>
              <a:t> Regular quarterly meetings of the Pawnee Business Council shall be held on the first Saturday in February, June, August, and November of each year in a place designated by the Pawnee Business Council, provided:</a:t>
            </a:r>
          </a:p>
          <a:p>
            <a:pPr lvl="0"/>
            <a:r>
              <a:rPr lang="en-US" dirty="0"/>
              <a:t>Special meetings may be called by the President.</a:t>
            </a:r>
          </a:p>
          <a:p>
            <a:pPr lvl="0"/>
            <a:r>
              <a:rPr lang="en-US" dirty="0"/>
              <a:t>Special meetings shall be called by the President within two (2) weeks after receiving a written request, by regular mail or by certified and return receipt mail, from a majority of the occupied Pawnee Business Council positions, provided:            </a:t>
            </a:r>
          </a:p>
          <a:p>
            <a:pPr lvl="1"/>
            <a:r>
              <a:rPr lang="en-US" dirty="0"/>
              <a:t>If the President fails to call and conduct a special meeting as requested within two (2) weeks, a majority of the occupied members of the Pawnee Business Council shall be authorized to call and conduct a special meeting by affixing their signatures to a document listing in detail the need for the meeting and citing this Section of the Constitution as their authority to meet.</a:t>
            </a:r>
          </a:p>
          <a:p>
            <a:pPr lvl="1"/>
            <a:r>
              <a:rPr lang="en-US" dirty="0"/>
              <a:t>A minimum of two (2) days’ notice of all meetings, regular or special, shall be posted in public view. Provided that in an emergency, posting in public view for two (2) days shall be deemed sufficient notice. Notice shall include the agenda.</a:t>
            </a:r>
          </a:p>
          <a:p>
            <a:pPr lvl="0"/>
            <a:r>
              <a:rPr lang="en-US" dirty="0"/>
              <a:t>All meetings in this section may be held in-person, virtually, or as a hybrid meeting with both in-person or virtual attendance as may be determined by the Pawnee Business Council.</a:t>
            </a:r>
          </a:p>
          <a:p>
            <a:r>
              <a:rPr lang="en-US" b="1" u="sng" dirty="0"/>
              <a:t>Section 7</a:t>
            </a:r>
            <a:r>
              <a:rPr lang="en-US" b="1" dirty="0"/>
              <a:t>.</a:t>
            </a:r>
            <a:r>
              <a:rPr lang="en-US" dirty="0"/>
              <a:t> All members of the Pawnee Business Council shall attend tribal constitution orientation classes as prescribed by the Pawnee Business Council.</a:t>
            </a:r>
          </a:p>
          <a:p>
            <a:r>
              <a:rPr lang="en-US" b="1" u="sng" dirty="0"/>
              <a:t>Section 8</a:t>
            </a:r>
            <a:r>
              <a:rPr lang="en-US" dirty="0"/>
              <a:t>. The Pawnee Business Council shall provide an election commission to conduct all elections, provided that regular elections are held on the first Saturday in May of each odd-numbered year. </a:t>
            </a:r>
          </a:p>
          <a:p>
            <a:endParaRPr lang="en-US" dirty="0"/>
          </a:p>
        </p:txBody>
      </p:sp>
      <p:sp>
        <p:nvSpPr>
          <p:cNvPr id="6" name="TextBox 5">
            <a:extLst>
              <a:ext uri="{FF2B5EF4-FFF2-40B4-BE49-F238E27FC236}">
                <a16:creationId xmlns:a16="http://schemas.microsoft.com/office/drawing/2014/main" id="{1119AFA7-9AD6-48AC-AB20-C14BFE82D3D5}"/>
              </a:ext>
            </a:extLst>
          </p:cNvPr>
          <p:cNvSpPr txBox="1"/>
          <p:nvPr/>
        </p:nvSpPr>
        <p:spPr>
          <a:xfrm>
            <a:off x="3657600" y="5922628"/>
            <a:ext cx="5469123" cy="369332"/>
          </a:xfrm>
          <a:prstGeom prst="rect">
            <a:avLst/>
          </a:prstGeom>
          <a:noFill/>
        </p:spPr>
        <p:txBody>
          <a:bodyPr wrap="square" rtlCol="0">
            <a:spAutoFit/>
          </a:bodyPr>
          <a:lstStyle/>
          <a:p>
            <a:r>
              <a:rPr lang="en-US" dirty="0"/>
              <a:t>ARTICLE IV - PAWNEE BUSINESS COUNCIL</a:t>
            </a:r>
          </a:p>
        </p:txBody>
      </p:sp>
      <p:sp>
        <p:nvSpPr>
          <p:cNvPr id="7" name="TextBox 6">
            <a:extLst>
              <a:ext uri="{FF2B5EF4-FFF2-40B4-BE49-F238E27FC236}">
                <a16:creationId xmlns:a16="http://schemas.microsoft.com/office/drawing/2014/main" id="{2DEE0C88-2FF4-4307-AF42-CD44751A6F08}"/>
              </a:ext>
            </a:extLst>
          </p:cNvPr>
          <p:cNvSpPr txBox="1"/>
          <p:nvPr/>
        </p:nvSpPr>
        <p:spPr>
          <a:xfrm>
            <a:off x="964734" y="4236116"/>
            <a:ext cx="10389065" cy="923330"/>
          </a:xfrm>
          <a:prstGeom prst="rect">
            <a:avLst/>
          </a:prstGeom>
          <a:noFill/>
        </p:spPr>
        <p:txBody>
          <a:bodyPr wrap="square" rtlCol="0">
            <a:spAutoFit/>
          </a:bodyPr>
          <a:lstStyle/>
          <a:p>
            <a:r>
              <a:rPr lang="en-US" i="1" dirty="0"/>
              <a:t>To revise this Article to improve clarity and readability; include Pawnee language and dialect; move the citizens’ right to vote to the appropriate Article (Bill of Rights); and specify eligibility requirements for candidacy, term limits, and meeting procedures.</a:t>
            </a:r>
          </a:p>
        </p:txBody>
      </p:sp>
    </p:spTree>
    <p:extLst>
      <p:ext uri="{BB962C8B-B14F-4D97-AF65-F5344CB8AC3E}">
        <p14:creationId xmlns:p14="http://schemas.microsoft.com/office/powerpoint/2010/main" val="118296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50F-7BB2-F54D-0558-76D03A4573AC}"/>
              </a:ext>
            </a:extLst>
          </p:cNvPr>
          <p:cNvSpPr>
            <a:spLocks noGrp="1"/>
          </p:cNvSpPr>
          <p:nvPr>
            <p:ph type="title"/>
          </p:nvPr>
        </p:nvSpPr>
        <p:spPr>
          <a:xfrm>
            <a:off x="838200" y="882869"/>
            <a:ext cx="10515600" cy="596567"/>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dirty="0"/>
              <a:t>Amendment J(Draft) </a:t>
            </a:r>
            <a:r>
              <a:rPr kumimoji="0" lang="en-US" sz="1800" b="0" i="0" u="none" strike="noStrike" kern="1200" cap="none" spc="0" normalizeH="0" baseline="0" noProof="0" dirty="0">
                <a:ln>
                  <a:noFill/>
                </a:ln>
                <a:solidFill>
                  <a:prstClr val="black"/>
                </a:solidFill>
                <a:effectLst/>
                <a:uLnTx/>
                <a:uFillTx/>
                <a:latin typeface="Book Antiqua"/>
                <a:ea typeface="+mn-ea"/>
                <a:cs typeface="+mn-cs"/>
              </a:rPr>
              <a:t>ARTICLE V - DUTIES OF OFFICERS</a:t>
            </a:r>
            <a:br>
              <a:rPr kumimoji="0" lang="en-US" sz="1800" b="0" i="0" u="none" strike="noStrike" kern="1200" cap="none" spc="0" normalizeH="0" baseline="0" noProof="0" dirty="0">
                <a:ln>
                  <a:noFill/>
                </a:ln>
                <a:solidFill>
                  <a:prstClr val="black"/>
                </a:solidFill>
                <a:effectLst/>
                <a:uLnTx/>
                <a:uFillTx/>
                <a:latin typeface="Book Antiqua"/>
                <a:ea typeface="+mn-ea"/>
                <a:cs typeface="+mn-cs"/>
              </a:rPr>
            </a:br>
            <a:endParaRPr lang="en-US" sz="5400" dirty="0"/>
          </a:p>
        </p:txBody>
      </p:sp>
      <p:sp>
        <p:nvSpPr>
          <p:cNvPr id="4" name="Slide Number Placeholder 3">
            <a:extLst>
              <a:ext uri="{FF2B5EF4-FFF2-40B4-BE49-F238E27FC236}">
                <a16:creationId xmlns:a16="http://schemas.microsoft.com/office/drawing/2014/main" id="{88C1C7EF-59E8-8B26-9B53-6F01D223A028}"/>
              </a:ext>
            </a:extLst>
          </p:cNvPr>
          <p:cNvSpPr>
            <a:spLocks noGrp="1"/>
          </p:cNvSpPr>
          <p:nvPr>
            <p:ph type="sldNum" sz="quarter" idx="12"/>
          </p:nvPr>
        </p:nvSpPr>
        <p:spPr/>
        <p:txBody>
          <a:bodyPr/>
          <a:lstStyle/>
          <a:p>
            <a:fld id="{D495E168-DA5E-4888-8D8A-92B118324C14}" type="slidenum">
              <a:rPr lang="en-US" noProof="0" smtClean="0"/>
              <a:pPr/>
              <a:t>17</a:t>
            </a:fld>
            <a:endParaRPr lang="en-US" noProof="0" dirty="0"/>
          </a:p>
        </p:txBody>
      </p:sp>
      <p:sp>
        <p:nvSpPr>
          <p:cNvPr id="6" name="Rectangle 1">
            <a:extLst>
              <a:ext uri="{FF2B5EF4-FFF2-40B4-BE49-F238E27FC236}">
                <a16:creationId xmlns:a16="http://schemas.microsoft.com/office/drawing/2014/main" id="{6EA5CB56-BC27-2B54-EB23-708AF6296C7A}"/>
              </a:ext>
            </a:extLst>
          </p:cNvPr>
          <p:cNvSpPr>
            <a:spLocks noGrp="1" noChangeArrowheads="1"/>
          </p:cNvSpPr>
          <p:nvPr>
            <p:ph idx="1"/>
          </p:nvPr>
        </p:nvSpPr>
        <p:spPr bwMode="auto">
          <a:xfrm>
            <a:off x="425668" y="1479436"/>
            <a:ext cx="11256579"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President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of the Pawnee Business Council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shall</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Preside</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preside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all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general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meetings</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meetings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 Pawnee Business Council, joint meetings of the Pawnee Business Council and the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all general meetings and shall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v</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V</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ote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only in the case of a tie</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of all general meetings, meetings or acts of the Pawnee Business Council, and joint meetings of the Pawnee Business Council and the </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Council;</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Dutifully support the Constitution and laws of the Pawnee Nation;</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Ensure that all decisions of the Pawnee Business Council are faithfully executed, administered, and enforced;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Administer oaths and affirmations when required or permitted;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Be</a:t>
            </a:r>
            <a:r>
              <a:rPr kumimoji="0" lang="en-US" altLang="en-US" sz="900" b="1" i="1"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bonded;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Be authorized to countersign checks disbursed by the Treasurer according to the requirements of Article V, Section 4 of this Constitution;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Call</a:t>
            </a:r>
            <a:r>
              <a:rPr kumimoji="0" lang="en-US" altLang="en-US" sz="900" b="1" i="1"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Special meetings under the authority granted by Article IV, Section 6 of this Constitution; and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Unless authorized by this Constitution, the President shall not take any action unless directed by the Pawnee Business Council.</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The President shall have general supervision of the affairs of the Pawnee Business Council and shall perform all duties pertaining to the office of the President. The President shall administer oaths and affirmations when required or permitted. The President shall be bonded.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9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2</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the absence of the President, the Vice-President shall perform the duties of that office. In the case of vacancy, the Vice-President shall succeed at once to the office of the President. The Vice-President shall be bonded.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9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3</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Secretary shall</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be responsible for the following duties:</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Record the proceedings of all meetings of the Pawnee Business Council and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and all special meetings as assigned by the Pawnee Business Council</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Prepare the agenda for meetings of the Pawnee Business Council</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Maintain all records and files of the Pawnee Business Council. All records and files of the Pawnee Business Council, except such records as shall be explicitly made exempt by law, shall be public information to any member of the Pawnee Nation</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Maintain the Pawnee Nation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official membership roll</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Attest to enactments of the Pawnee Business Council</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absence of the President and Vice-President, call to order regular and special meetings of the Pawnee Business Council until a Chairman pro </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tem</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is selected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Perform the duties of the Treasurer, in the absence of the Treasurer</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Secretary shall be bonded.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9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4</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Treasurer shall</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be responsible for the following duties:</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Receive funds from all sources for which the Pawnee Business Council is held accountable</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maintain financial records which shall reflect actual receipts and disbursements of all funds</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which shall reflect the financial position of the Pawnee Nation</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Deposit funds from any and all sources for which the Pawnee Business Council is held accountable in an insured bank or other approved financial institution</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Disburse</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by check, the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funds</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from any and all funds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which</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Pawnee Business Council</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authorizes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All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checks</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Funds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signed</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disbursed</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by the Treasurer and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countersigned</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approved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according to the hierarchy listed under Article V;</a:t>
            </a:r>
            <a:r>
              <a:rPr kumimoji="0" lang="en-US" altLang="en-US" sz="90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by the President.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 annual independent audit of all funds for which the Pawnee Business Council is held accountable</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Present financial status reports and budget reports as determined by the Pawnee Business Council</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Perform the duties of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Secretary, in the absence of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Secretary</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Treasurer shall be bonded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If the Treasurer fails to fulfill his or her Constitutional or statutory duties of the office of the Treasurer, funds may be jointly disbursed by two (2) officers of the Pawnee Business Council.</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237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ACDB-21B2-4F65-A3D2-C0E20340588E}"/>
              </a:ext>
            </a:extLst>
          </p:cNvPr>
          <p:cNvSpPr>
            <a:spLocks noGrp="1"/>
          </p:cNvSpPr>
          <p:nvPr>
            <p:ph type="title"/>
          </p:nvPr>
        </p:nvSpPr>
        <p:spPr>
          <a:xfrm>
            <a:off x="838200" y="637562"/>
            <a:ext cx="4279084" cy="1364659"/>
          </a:xfrm>
        </p:spPr>
        <p:txBody>
          <a:bodyPr>
            <a:normAutofit fontScale="90000"/>
          </a:bodyPr>
          <a:lstStyle/>
          <a:p>
            <a:r>
              <a:rPr lang="en-US" dirty="0"/>
              <a:t>Amendment J (Clean) </a:t>
            </a:r>
          </a:p>
        </p:txBody>
      </p:sp>
      <p:sp>
        <p:nvSpPr>
          <p:cNvPr id="4" name="Slide Number Placeholder 3">
            <a:extLst>
              <a:ext uri="{FF2B5EF4-FFF2-40B4-BE49-F238E27FC236}">
                <a16:creationId xmlns:a16="http://schemas.microsoft.com/office/drawing/2014/main" id="{404B531F-5367-41BA-BA47-552B074267D6}"/>
              </a:ext>
            </a:extLst>
          </p:cNvPr>
          <p:cNvSpPr>
            <a:spLocks noGrp="1"/>
          </p:cNvSpPr>
          <p:nvPr>
            <p:ph type="sldNum" sz="quarter" idx="12"/>
          </p:nvPr>
        </p:nvSpPr>
        <p:spPr/>
        <p:txBody>
          <a:bodyPr/>
          <a:lstStyle/>
          <a:p>
            <a:fld id="{D495E168-DA5E-4888-8D8A-92B118324C14}" type="slidenum">
              <a:rPr lang="en-US" noProof="0" smtClean="0"/>
              <a:pPr/>
              <a:t>18</a:t>
            </a:fld>
            <a:endParaRPr lang="en-US" noProof="0" dirty="0"/>
          </a:p>
        </p:txBody>
      </p:sp>
      <p:sp>
        <p:nvSpPr>
          <p:cNvPr id="6" name="TextBox 5">
            <a:extLst>
              <a:ext uri="{FF2B5EF4-FFF2-40B4-BE49-F238E27FC236}">
                <a16:creationId xmlns:a16="http://schemas.microsoft.com/office/drawing/2014/main" id="{5E9844EC-18A3-4B62-8AA0-7E501751FBFF}"/>
              </a:ext>
            </a:extLst>
          </p:cNvPr>
          <p:cNvSpPr txBox="1"/>
          <p:nvPr/>
        </p:nvSpPr>
        <p:spPr>
          <a:xfrm>
            <a:off x="3990363" y="5994557"/>
            <a:ext cx="4211273" cy="923330"/>
          </a:xfrm>
          <a:prstGeom prst="rect">
            <a:avLst/>
          </a:prstGeom>
          <a:noFill/>
        </p:spPr>
        <p:txBody>
          <a:bodyPr wrap="square" rtlCol="0">
            <a:spAutoFit/>
          </a:bodyPr>
          <a:lstStyle/>
          <a:p>
            <a:r>
              <a:rPr lang="en-US" dirty="0"/>
              <a:t>ARTICLE V - DUTIES OF OFFICERS</a:t>
            </a:r>
          </a:p>
          <a:p>
            <a:endParaRPr lang="en-US" dirty="0"/>
          </a:p>
          <a:p>
            <a:endParaRPr lang="en-US" dirty="0"/>
          </a:p>
        </p:txBody>
      </p:sp>
      <p:pic>
        <p:nvPicPr>
          <p:cNvPr id="8" name="Picture 7">
            <a:extLst>
              <a:ext uri="{FF2B5EF4-FFF2-40B4-BE49-F238E27FC236}">
                <a16:creationId xmlns:a16="http://schemas.microsoft.com/office/drawing/2014/main" id="{5B763A1F-BF59-4342-8A1E-8C94F3A64B8D}"/>
              </a:ext>
            </a:extLst>
          </p:cNvPr>
          <p:cNvPicPr>
            <a:picLocks noChangeAspect="1"/>
          </p:cNvPicPr>
          <p:nvPr/>
        </p:nvPicPr>
        <p:blipFill>
          <a:blip r:embed="rId2"/>
          <a:stretch>
            <a:fillRect/>
          </a:stretch>
        </p:blipFill>
        <p:spPr>
          <a:xfrm>
            <a:off x="5998128" y="738231"/>
            <a:ext cx="4639112" cy="4915949"/>
          </a:xfrm>
          <a:prstGeom prst="rect">
            <a:avLst/>
          </a:prstGeom>
        </p:spPr>
      </p:pic>
      <p:sp>
        <p:nvSpPr>
          <p:cNvPr id="9" name="TextBox 8">
            <a:extLst>
              <a:ext uri="{FF2B5EF4-FFF2-40B4-BE49-F238E27FC236}">
                <a16:creationId xmlns:a16="http://schemas.microsoft.com/office/drawing/2014/main" id="{DFC25508-F0BB-4EA9-8684-C599D16F591C}"/>
              </a:ext>
            </a:extLst>
          </p:cNvPr>
          <p:cNvSpPr txBox="1"/>
          <p:nvPr/>
        </p:nvSpPr>
        <p:spPr>
          <a:xfrm>
            <a:off x="838200" y="2583809"/>
            <a:ext cx="3582798" cy="1477328"/>
          </a:xfrm>
          <a:prstGeom prst="rect">
            <a:avLst/>
          </a:prstGeom>
          <a:noFill/>
        </p:spPr>
        <p:txBody>
          <a:bodyPr wrap="square" rtlCol="0">
            <a:spAutoFit/>
          </a:bodyPr>
          <a:lstStyle/>
          <a:p>
            <a:r>
              <a:rPr lang="en-US" i="1" dirty="0"/>
              <a:t>To clean up this Article to make it easier to read and understand; incorporate Pawnee language and dialect; and clarify Officers’ duties and responsibilities</a:t>
            </a:r>
          </a:p>
        </p:txBody>
      </p:sp>
    </p:spTree>
    <p:extLst>
      <p:ext uri="{BB962C8B-B14F-4D97-AF65-F5344CB8AC3E}">
        <p14:creationId xmlns:p14="http://schemas.microsoft.com/office/powerpoint/2010/main" val="367397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630C-8FCC-721E-7C14-FC2454505028}"/>
              </a:ext>
            </a:extLst>
          </p:cNvPr>
          <p:cNvSpPr>
            <a:spLocks noGrp="1"/>
          </p:cNvSpPr>
          <p:nvPr>
            <p:ph type="title"/>
          </p:nvPr>
        </p:nvSpPr>
        <p:spPr>
          <a:xfrm>
            <a:off x="727841" y="617373"/>
            <a:ext cx="10515600" cy="1095049"/>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300" dirty="0"/>
              <a:t>Amendment K (Draft) </a:t>
            </a:r>
            <a:r>
              <a:rPr kumimoji="0" lang="en-US" sz="1800" b="0" i="0" u="none" strike="noStrike" kern="1200" cap="none" spc="0" normalizeH="0" baseline="0" noProof="0" dirty="0">
                <a:ln>
                  <a:noFill/>
                </a:ln>
                <a:solidFill>
                  <a:prstClr val="black"/>
                </a:solidFill>
                <a:effectLst/>
                <a:uLnTx/>
                <a:uFillTx/>
                <a:latin typeface="Book Antiqua"/>
                <a:ea typeface="+mn-ea"/>
                <a:cs typeface="+mn-cs"/>
              </a:rPr>
              <a:t>ARTICLE VI - VACANCIES</a:t>
            </a:r>
            <a:br>
              <a:rPr kumimoji="0" lang="en-US" sz="1800" b="0" i="0" u="none" strike="noStrike" kern="1200" cap="none" spc="0" normalizeH="0" baseline="0" noProof="0" dirty="0">
                <a:ln>
                  <a:noFill/>
                </a:ln>
                <a:solidFill>
                  <a:prstClr val="black"/>
                </a:solidFill>
                <a:effectLst/>
                <a:uLnTx/>
                <a:uFillTx/>
                <a:latin typeface="Book Antiqua"/>
                <a:ea typeface="+mn-ea"/>
                <a:cs typeface="+mn-cs"/>
              </a:rPr>
            </a:br>
            <a:endParaRPr lang="en-US" dirty="0"/>
          </a:p>
        </p:txBody>
      </p:sp>
      <p:sp>
        <p:nvSpPr>
          <p:cNvPr id="4" name="Slide Number Placeholder 3">
            <a:extLst>
              <a:ext uri="{FF2B5EF4-FFF2-40B4-BE49-F238E27FC236}">
                <a16:creationId xmlns:a16="http://schemas.microsoft.com/office/drawing/2014/main" id="{E09B6B60-1C32-77B7-8E5A-581348E15E24}"/>
              </a:ext>
            </a:extLst>
          </p:cNvPr>
          <p:cNvSpPr>
            <a:spLocks noGrp="1"/>
          </p:cNvSpPr>
          <p:nvPr>
            <p:ph type="sldNum" sz="quarter" idx="12"/>
          </p:nvPr>
        </p:nvSpPr>
        <p:spPr/>
        <p:txBody>
          <a:bodyPr/>
          <a:lstStyle/>
          <a:p>
            <a:fld id="{D495E168-DA5E-4888-8D8A-92B118324C14}" type="slidenum">
              <a:rPr lang="en-US" noProof="0" smtClean="0"/>
              <a:pPr/>
              <a:t>19</a:t>
            </a:fld>
            <a:endParaRPr lang="en-US" noProof="0" dirty="0"/>
          </a:p>
        </p:txBody>
      </p:sp>
      <p:sp>
        <p:nvSpPr>
          <p:cNvPr id="6" name="Rectangle 1">
            <a:extLst>
              <a:ext uri="{FF2B5EF4-FFF2-40B4-BE49-F238E27FC236}">
                <a16:creationId xmlns:a16="http://schemas.microsoft.com/office/drawing/2014/main" id="{E6079974-78DD-0950-DF93-C5EE3A552D78}"/>
              </a:ext>
            </a:extLst>
          </p:cNvPr>
          <p:cNvSpPr>
            <a:spLocks noGrp="1" noChangeArrowheads="1"/>
          </p:cNvSpPr>
          <p:nvPr>
            <p:ph idx="1"/>
          </p:nvPr>
        </p:nvSpPr>
        <p:spPr bwMode="auto">
          <a:xfrm>
            <a:off x="434139" y="1427757"/>
            <a:ext cx="11323721"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the event of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Presidential vacancy, the Vice-President shall temporarily vacate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his</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/her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office and fulfill the duties of the office of President until another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a:t>
            </a:r>
            <a:r>
              <a:rPr kumimoji="0" lang="en-US"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resident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is elected by a majority of Pawnee </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Nation</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tribal</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voters in a specially called election.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Business Council shall elect from the current council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membership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citizenship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Temporary Vice President to serve until the next President is elected by a majority of Pawnee </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Nation</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tribal</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voters in a specially called election, at which time the Temporary Vice President shall return to his/her previous position.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2</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If the offices of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President and Vice President are vacant</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Treasurer shall temporarily vacate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office and fulfill the duties of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President</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the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a:t>
            </a:r>
            <a:r>
              <a:rPr kumimoji="0" lang="en-US"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ecretary</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temporarily vacate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office and fulfill the duties of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Vice President.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Business Council shall elect from the current council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membership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citizenship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Temporary Treasurer and a Temporary Secretary until the next President and Vice President are elected by a majority of Pawnee </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Nation</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tribal</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voters in a specially called election, at which time the Temporary Treasurer and Temporary Secretary shall return to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previous position.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3</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If the offices of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President, Vice President, and Treasurer are vacant</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Secretary shall temporarily vacate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office and fulfill the duties of the President.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Business Council shall elect from the current council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membership</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citizenship</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Temporary Vice President, Temporary Treasurer, and Temporary Secretary until the next President, Vice President, and Treasurer are elected by a majority of Pawnee </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Nation</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tribal</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voters in a specially called election, at which time the Temporary Vice President, Temporary Treasurer and Temporary Secretary shall return to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previous position.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4</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Notwithstanding Article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IV</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4</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Section 5, if four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(4)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or more positions are vacant</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quorum shall consist of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all of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remaining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Council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members. </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If all officer positions are vacant</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any remaining council member</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may call a special Business Council meeting, at which</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time</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that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t>
            </a:r>
            <a:r>
              <a:rPr kumimoji="0" lang="en-US"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ouncil</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member shall chair</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the</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remaining</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shall elect officers.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5</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If a vacancy occurs in a First, Second, Third, or Fourth Business Council member position before the last six</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(6)</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months of a term, it shall be filled by a majority of Pawnee </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Nation</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member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voters in a specially called election.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6</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If a vacancy occurs in a First, Second, Third, or Fourth Business Council member position in the latter six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(6)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month</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that term, that position shall remain vacant until the next general election.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7</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If a vacancy occurs in any Business Council position in the six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(6)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months prior to a general election, the specially called election shall be held with the general election.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8</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Any successful candidate who is elected in a special election shall serve only the remaining term of that vacant position.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9</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Unless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a:t>
            </a:r>
            <a:r>
              <a:rPr kumimoji="0" lang="en-US"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ection</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6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and</a:t>
            </a:r>
            <a:r>
              <a:rPr kumimoji="0" lang="en-US" altLang="en-US" sz="10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&amp;</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7 apply, the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e</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E</a:t>
            </a:r>
            <a:r>
              <a:rPr kumimoji="0" lang="en-US"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lection</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Board shall set and conduct a special election within</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sixty</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60</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days</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but not before</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thirty</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30</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days</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after a position is vacant.</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0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10</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position is vacant when: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Subject to an effective date, a resignation is received in writing by the Office of the </a:t>
            </a:r>
            <a:r>
              <a:rPr kumimoji="0" lang="en-US" altLang="en-US" sz="10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a:t>
            </a:r>
            <a:r>
              <a:rPr kumimoji="0" lang="en-US" altLang="en-US" sz="10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a:t>
            </a:r>
            <a:r>
              <a:rPr kumimoji="0" lang="en-US" altLang="en-US" sz="10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resident</a:t>
            </a:r>
            <a:r>
              <a:rPr kumimoji="0" lang="en-US" altLang="en-US" sz="10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Vacant pursuant to Article VII, Section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1;</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One</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Death</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Recall</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Removal</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or</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suspension is imposed under</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Article VII,</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Section 3, in which case a specially called election is not required if the Business Council finds that suspension is likely to be resolved within six</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(6)</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months.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If the Business Council finds that the suspension is likely to be longer than six</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(6)</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months,</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they may call</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special election</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may be called</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If the suspension is removed, the person elected in the special election shall step down and the suspended Business Council Member shall retake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position.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378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E6DE-5C41-4023-A6ED-24BA66E6767E}"/>
              </a:ext>
            </a:extLst>
          </p:cNvPr>
          <p:cNvSpPr>
            <a:spLocks noGrp="1"/>
          </p:cNvSpPr>
          <p:nvPr>
            <p:ph type="title"/>
          </p:nvPr>
        </p:nvSpPr>
        <p:spPr/>
        <p:txBody>
          <a:bodyPr>
            <a:normAutofit fontScale="90000"/>
          </a:bodyPr>
          <a:lstStyle/>
          <a:p>
            <a:r>
              <a:rPr lang="en-US" dirty="0"/>
              <a:t>Amendment A</a:t>
            </a:r>
          </a:p>
        </p:txBody>
      </p:sp>
      <p:sp>
        <p:nvSpPr>
          <p:cNvPr id="5" name="Text Placeholder 4">
            <a:extLst>
              <a:ext uri="{FF2B5EF4-FFF2-40B4-BE49-F238E27FC236}">
                <a16:creationId xmlns:a16="http://schemas.microsoft.com/office/drawing/2014/main" id="{E666CF4B-E5FA-473E-9C10-20707B1D9669}"/>
              </a:ext>
            </a:extLst>
          </p:cNvPr>
          <p:cNvSpPr>
            <a:spLocks noGrp="1"/>
          </p:cNvSpPr>
          <p:nvPr>
            <p:ph type="body" sz="quarter" idx="13"/>
          </p:nvPr>
        </p:nvSpPr>
        <p:spPr>
          <a:xfrm>
            <a:off x="838200" y="1874839"/>
            <a:ext cx="10515600" cy="608384"/>
          </a:xfrm>
        </p:spPr>
        <p:txBody>
          <a:bodyPr>
            <a:normAutofit/>
          </a:bodyPr>
          <a:lstStyle/>
          <a:p>
            <a:r>
              <a:rPr lang="en-US" dirty="0"/>
              <a:t>Changing the name of the  “Pawnee Nation of Oklahoma" to "Pawnee Nation" throughout the Constitution</a:t>
            </a:r>
          </a:p>
        </p:txBody>
      </p:sp>
      <p:sp>
        <p:nvSpPr>
          <p:cNvPr id="4" name="Slide Number Placeholder 3">
            <a:extLst>
              <a:ext uri="{FF2B5EF4-FFF2-40B4-BE49-F238E27FC236}">
                <a16:creationId xmlns:a16="http://schemas.microsoft.com/office/drawing/2014/main" id="{5A7398AB-B4FB-44C4-A9EC-94DA908E8A9A}"/>
              </a:ext>
            </a:extLst>
          </p:cNvPr>
          <p:cNvSpPr>
            <a:spLocks noGrp="1"/>
          </p:cNvSpPr>
          <p:nvPr>
            <p:ph type="sldNum" sz="quarter" idx="12"/>
          </p:nvPr>
        </p:nvSpPr>
        <p:spPr/>
        <p:txBody>
          <a:bodyPr/>
          <a:lstStyle/>
          <a:p>
            <a:fld id="{D495E168-DA5E-4888-8D8A-92B118324C14}" type="slidenum">
              <a:rPr lang="en-US" smtClean="0"/>
              <a:pPr/>
              <a:t>2</a:t>
            </a:fld>
            <a:endParaRPr lang="en-US" dirty="0"/>
          </a:p>
        </p:txBody>
      </p:sp>
      <p:pic>
        <p:nvPicPr>
          <p:cNvPr id="9" name="Picture Placeholder 8">
            <a:extLst>
              <a:ext uri="{FF2B5EF4-FFF2-40B4-BE49-F238E27FC236}">
                <a16:creationId xmlns:a16="http://schemas.microsoft.com/office/drawing/2014/main" id="{FD18FBC1-AA3B-44B1-9E10-5BD389520096}"/>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t="26154" b="26154"/>
          <a:stretch>
            <a:fillRect/>
          </a:stretch>
        </p:blipFill>
        <p:spPr>
          <a:xfrm>
            <a:off x="604008" y="3129093"/>
            <a:ext cx="5766713" cy="2819705"/>
          </a:xfrm>
        </p:spPr>
      </p:pic>
      <p:sp>
        <p:nvSpPr>
          <p:cNvPr id="11" name="TextBox 10">
            <a:extLst>
              <a:ext uri="{FF2B5EF4-FFF2-40B4-BE49-F238E27FC236}">
                <a16:creationId xmlns:a16="http://schemas.microsoft.com/office/drawing/2014/main" id="{BC16BC83-42F6-4878-9591-3D0D88C15410}"/>
              </a:ext>
            </a:extLst>
          </p:cNvPr>
          <p:cNvSpPr txBox="1"/>
          <p:nvPr/>
        </p:nvSpPr>
        <p:spPr>
          <a:xfrm>
            <a:off x="6904139" y="3221372"/>
            <a:ext cx="4449661" cy="1569660"/>
          </a:xfrm>
          <a:prstGeom prst="rect">
            <a:avLst/>
          </a:prstGeom>
          <a:noFill/>
        </p:spPr>
        <p:txBody>
          <a:bodyPr wrap="square" rtlCol="0">
            <a:spAutoFit/>
          </a:bodyPr>
          <a:lstStyle/>
          <a:p>
            <a:r>
              <a:rPr lang="en-US" sz="1600" i="1" dirty="0"/>
              <a:t>Removes all references to “of Oklahoma” when mentioning the Pawnee Nation and the limited scope of the State of Oklahoma, as it omits Pawnee traditional territory. This will include all lands historically claimed by the Pawnee Nation, and not just the current territory in Oklahoma</a:t>
            </a:r>
          </a:p>
        </p:txBody>
      </p:sp>
    </p:spTree>
    <p:extLst>
      <p:ext uri="{BB962C8B-B14F-4D97-AF65-F5344CB8AC3E}">
        <p14:creationId xmlns:p14="http://schemas.microsoft.com/office/powerpoint/2010/main" val="51351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AE9D3D-AAEE-4FB9-913B-6E6259CDD1D7}"/>
              </a:ext>
            </a:extLst>
          </p:cNvPr>
          <p:cNvSpPr>
            <a:spLocks noGrp="1"/>
          </p:cNvSpPr>
          <p:nvPr>
            <p:ph type="sldNum" sz="quarter" idx="12"/>
          </p:nvPr>
        </p:nvSpPr>
        <p:spPr/>
        <p:txBody>
          <a:bodyPr/>
          <a:lstStyle/>
          <a:p>
            <a:fld id="{D495E168-DA5E-4888-8D8A-92B118324C14}" type="slidenum">
              <a:rPr lang="en-US" noProof="0" smtClean="0"/>
              <a:pPr/>
              <a:t>20</a:t>
            </a:fld>
            <a:endParaRPr lang="en-US" noProof="0" dirty="0"/>
          </a:p>
        </p:txBody>
      </p:sp>
      <p:sp>
        <p:nvSpPr>
          <p:cNvPr id="3" name="Title 2">
            <a:extLst>
              <a:ext uri="{FF2B5EF4-FFF2-40B4-BE49-F238E27FC236}">
                <a16:creationId xmlns:a16="http://schemas.microsoft.com/office/drawing/2014/main" id="{7E6C311F-DCF3-4577-875F-7D7715F9E316}"/>
              </a:ext>
            </a:extLst>
          </p:cNvPr>
          <p:cNvSpPr>
            <a:spLocks noGrp="1"/>
          </p:cNvSpPr>
          <p:nvPr>
            <p:ph type="title"/>
          </p:nvPr>
        </p:nvSpPr>
        <p:spPr/>
        <p:txBody>
          <a:bodyPr>
            <a:normAutofit fontScale="90000"/>
          </a:bodyPr>
          <a:lstStyle/>
          <a:p>
            <a:r>
              <a:rPr lang="en-US" dirty="0"/>
              <a:t>Amendment K (Clean)</a:t>
            </a:r>
          </a:p>
        </p:txBody>
      </p:sp>
      <p:sp>
        <p:nvSpPr>
          <p:cNvPr id="7" name="TextBox 6">
            <a:extLst>
              <a:ext uri="{FF2B5EF4-FFF2-40B4-BE49-F238E27FC236}">
                <a16:creationId xmlns:a16="http://schemas.microsoft.com/office/drawing/2014/main" id="{9092CF9E-F5B5-41C1-93E8-695A2E21B87B}"/>
              </a:ext>
            </a:extLst>
          </p:cNvPr>
          <p:cNvSpPr txBox="1"/>
          <p:nvPr/>
        </p:nvSpPr>
        <p:spPr>
          <a:xfrm>
            <a:off x="4546832" y="5905850"/>
            <a:ext cx="3120705" cy="369332"/>
          </a:xfrm>
          <a:prstGeom prst="rect">
            <a:avLst/>
          </a:prstGeom>
          <a:noFill/>
        </p:spPr>
        <p:txBody>
          <a:bodyPr wrap="square" rtlCol="0">
            <a:spAutoFit/>
          </a:bodyPr>
          <a:lstStyle/>
          <a:p>
            <a:r>
              <a:rPr lang="en-US" dirty="0"/>
              <a:t>ARTICLE VI - VACANCIES</a:t>
            </a:r>
          </a:p>
        </p:txBody>
      </p:sp>
      <p:pic>
        <p:nvPicPr>
          <p:cNvPr id="9" name="Picture 8">
            <a:extLst>
              <a:ext uri="{FF2B5EF4-FFF2-40B4-BE49-F238E27FC236}">
                <a16:creationId xmlns:a16="http://schemas.microsoft.com/office/drawing/2014/main" id="{43327C16-3519-47FF-A7CA-1A84C36BFDC2}"/>
              </a:ext>
            </a:extLst>
          </p:cNvPr>
          <p:cNvPicPr>
            <a:picLocks noChangeAspect="1"/>
          </p:cNvPicPr>
          <p:nvPr/>
        </p:nvPicPr>
        <p:blipFill>
          <a:blip r:embed="rId2"/>
          <a:stretch>
            <a:fillRect/>
          </a:stretch>
        </p:blipFill>
        <p:spPr>
          <a:xfrm>
            <a:off x="752661" y="1711352"/>
            <a:ext cx="5807530" cy="4110608"/>
          </a:xfrm>
          <a:prstGeom prst="rect">
            <a:avLst/>
          </a:prstGeom>
        </p:spPr>
      </p:pic>
      <p:sp>
        <p:nvSpPr>
          <p:cNvPr id="10" name="TextBox 9">
            <a:extLst>
              <a:ext uri="{FF2B5EF4-FFF2-40B4-BE49-F238E27FC236}">
                <a16:creationId xmlns:a16="http://schemas.microsoft.com/office/drawing/2014/main" id="{379D26B5-6A7B-4643-BA5C-BFBC5DE6D00E}"/>
              </a:ext>
            </a:extLst>
          </p:cNvPr>
          <p:cNvSpPr txBox="1"/>
          <p:nvPr/>
        </p:nvSpPr>
        <p:spPr>
          <a:xfrm>
            <a:off x="8271545" y="3632433"/>
            <a:ext cx="2726422" cy="923330"/>
          </a:xfrm>
          <a:prstGeom prst="rect">
            <a:avLst/>
          </a:prstGeom>
          <a:noFill/>
        </p:spPr>
        <p:txBody>
          <a:bodyPr wrap="square" rtlCol="0">
            <a:spAutoFit/>
          </a:bodyPr>
          <a:lstStyle/>
          <a:p>
            <a:r>
              <a:rPr lang="en-US" i="1" dirty="0"/>
              <a:t>To clean up this Article to make it easier to read and understand.</a:t>
            </a:r>
          </a:p>
        </p:txBody>
      </p:sp>
    </p:spTree>
    <p:extLst>
      <p:ext uri="{BB962C8B-B14F-4D97-AF65-F5344CB8AC3E}">
        <p14:creationId xmlns:p14="http://schemas.microsoft.com/office/powerpoint/2010/main" val="215449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0582-BEDE-1037-2BB9-3D5C026C8EB5}"/>
              </a:ext>
            </a:extLst>
          </p:cNvPr>
          <p:cNvSpPr>
            <a:spLocks noGrp="1"/>
          </p:cNvSpPr>
          <p:nvPr>
            <p:ph type="title"/>
          </p:nvPr>
        </p:nvSpPr>
        <p:spPr>
          <a:xfrm>
            <a:off x="807695" y="840927"/>
            <a:ext cx="10515600" cy="45719"/>
          </a:xfrm>
        </p:spPr>
        <p:txBody>
          <a:bodyPr>
            <a:noAutofit/>
          </a:bodyPr>
          <a:lstStyle/>
          <a:p>
            <a:pPr marL="0" marR="0" lvl="0" indent="0" algn="just" defTabSz="914400" rtl="0" eaLnBrk="0" fontAlgn="base" latinLnBrk="0" hangingPunct="0">
              <a:lnSpc>
                <a:spcPct val="100000"/>
              </a:lnSpc>
              <a:spcBef>
                <a:spcPct val="0"/>
              </a:spcBef>
              <a:spcAft>
                <a:spcPct val="0"/>
              </a:spcAft>
              <a:buClrTx/>
              <a:buSzTx/>
              <a:buFontTx/>
              <a:buNone/>
              <a:tabLst>
                <a:tab pos="685800" algn="l"/>
              </a:tabLst>
              <a:defRPr/>
            </a:pPr>
            <a:r>
              <a:rPr lang="en-US" sz="4800" dirty="0"/>
              <a:t>Amendment L - </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ARTICLE VII - FORFEITURE, RECALL, SUSPENSION, REMOVAL (DRAFT)</a:t>
            </a:r>
            <a:b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lang="en-US" sz="1400" dirty="0"/>
          </a:p>
        </p:txBody>
      </p:sp>
      <p:sp>
        <p:nvSpPr>
          <p:cNvPr id="4" name="Slide Number Placeholder 3">
            <a:extLst>
              <a:ext uri="{FF2B5EF4-FFF2-40B4-BE49-F238E27FC236}">
                <a16:creationId xmlns:a16="http://schemas.microsoft.com/office/drawing/2014/main" id="{D323B9F5-5454-372D-0E72-F97AE8DDD625}"/>
              </a:ext>
            </a:extLst>
          </p:cNvPr>
          <p:cNvSpPr>
            <a:spLocks noGrp="1"/>
          </p:cNvSpPr>
          <p:nvPr>
            <p:ph type="sldNum" sz="quarter" idx="12"/>
          </p:nvPr>
        </p:nvSpPr>
        <p:spPr/>
        <p:txBody>
          <a:bodyPr/>
          <a:lstStyle/>
          <a:p>
            <a:fld id="{D495E168-DA5E-4888-8D8A-92B118324C14}" type="slidenum">
              <a:rPr lang="en-US" noProof="0" smtClean="0"/>
              <a:pPr/>
              <a:t>21</a:t>
            </a:fld>
            <a:endParaRPr lang="en-US" noProof="0" dirty="0"/>
          </a:p>
        </p:txBody>
      </p:sp>
      <p:sp>
        <p:nvSpPr>
          <p:cNvPr id="6" name="Rectangle 1">
            <a:extLst>
              <a:ext uri="{FF2B5EF4-FFF2-40B4-BE49-F238E27FC236}">
                <a16:creationId xmlns:a16="http://schemas.microsoft.com/office/drawing/2014/main" id="{C4FCEF7D-D4AF-1238-0D15-046E34E04F74}"/>
              </a:ext>
            </a:extLst>
          </p:cNvPr>
          <p:cNvSpPr>
            <a:spLocks noGrp="1" noChangeArrowheads="1"/>
          </p:cNvSpPr>
          <p:nvPr>
            <p:ph idx="1"/>
          </p:nvPr>
        </p:nvSpPr>
        <p:spPr bwMode="auto">
          <a:xfrm>
            <a:off x="428296" y="1087163"/>
            <a:ext cx="11274399"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9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Forfeiture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If a member of the Pawnee Business Council fails or refuses to attend two (2) regular</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ly called quarterly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special meetings per year from the date of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his/her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oath of office, unless excused by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majority vote of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Pawnee Business Council</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President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 illness or other causes for which the member cannot be held responsible, his/her </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seat</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office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 declared forfeited by a resolution of the Pawnee Business Council and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become vacant.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Any</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the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vacancy shall be filled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consistent with Vacancy provisions of this Constitution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900" b="1" i="0" u="sng"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Section 2</a:t>
            </a:r>
            <a:r>
              <a:rPr kumimoji="0" lang="en-US" altLang="en-US" sz="9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Recall </a:t>
            </a:r>
            <a:endParaRPr kumimoji="0" lang="en-US" altLang="en-US"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petition for recall of any member of the Pawnee Business Council shall be:</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f</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F</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iled</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the Pawnee Nation Election Commission</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with a</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statement alleging specific facts and dates of actions or inactions by the Pawnee Business Council Member subject to recall, including the Article of the Pawnee Nation Constitution that was violated;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V</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v</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erified</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by the Enrollment Department that </a:t>
            </a:r>
            <a:r>
              <a:rPr kumimoji="0" lang="en-US" altLang="en-US" sz="9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thirty</a:t>
            </a:r>
            <a:r>
              <a:rPr kumimoji="0" lang="en-US" altLang="en-US" sz="9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9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five percent (35%)</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 number of voters who voted in the last regular election signed the petition</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a:t>
            </a:r>
            <a:r>
              <a:rPr kumimoji="0" lang="en-US" altLang="en-US" sz="900" b="0" i="0" u="sng"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igned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include the following information for all individual signatures: full name, date of birth, and signature.</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pay a filing fee not to exceed fifty percent (50%) of the total cost of the last regular election payable to the Election Commission.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Individual petitions shall be filed for each Pawnee Business Council Member who is subject to recall.</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petitioner shall be required to pay a filing fee of fifty percent (50%) of the total cost of the last regular election payable to the Election Commission for each individual Pawnee Business Council Member being recalled.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Once requirements of Section 2 (A)(1-3) and (C) have been </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completed</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After</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receipt of the verified recall petition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Election Commission shall call and hold a recall election within sixty (60) business days</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but not before thirty (30) business days.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Notice of the recall shall be sent to all eligible voters prior to the recall election.</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R</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ecall</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 effective</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when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only if a majority of those voting shall vote in favor of such a recall and that at least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fifty percent (50%) + one (1) of the number voting</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in the previous election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vote</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favor of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recall</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election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Once a member has faced a recall attempt, no further recall action shall be brought against that member until at least twelve (12) consecutive months have passed. No member of the Pawnee Business Council shall be subject to a recall action within the first twelve (12) months of that member’s term.</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 recall proceeding may not be initiated against a Council Member whose term expires within six (6) months.</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 maximum of three (3) Council Members may be recalled at a time.</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9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3</a:t>
            </a:r>
            <a:r>
              <a:rPr kumimoji="0" lang="en-US" altLang="en-US" sz="9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Suspension</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Pawnee Business Council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M</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ember</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 suspended from the Business Council without compensation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when</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if</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pP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harge</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are pending for</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with</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felony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criminal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offense</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pP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An</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offense would be cause for removal as defined in Section 4</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iv.</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1-6</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pP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T</a:t>
            </a:r>
            <a:r>
              <a:rPr kumimoji="0" lang="en-US" altLang="en-US" sz="9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charging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jurisdiction</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where the charges are pending</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guarantees </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equal</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similar</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civil</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rights and due process as is guaranteed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under</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within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Pawnee Nation</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Constitution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suspension shall be effective from the date of the filing of the charges until dismissed.</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It is the duty of the defendant Business Council Member to </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immediately</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timely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notify the Business Council and the Attorney General of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any pending felony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charges.</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suspended Business Council Member is excused from attending meetings and other official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duty</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duties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during the suspension.</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No</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Any</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vote cast or other official action taken after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such charges have been filed shall be valid, but taking such official action while under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suspension shall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be valid and will</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constitute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crime of un</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official misconduct.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Business Council may by majority vote, with the subject member abstaining, lift the suspension if it finds that the requirements of paragraph (</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i</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are not met.</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suspended Business Council Member may bring a declaratory judgment action in Pawnee Nation Tribal Court to challenge the application of this Section.</a:t>
            </a: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If the</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Court dismisses the</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pending felony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charges</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are dismissed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because the defendant is found innocent,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suspension </a:t>
            </a:r>
            <a:r>
              <a:rPr kumimoji="0" lang="en-US" altLang="en-US" sz="9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shall</a:t>
            </a:r>
            <a:r>
              <a:rPr kumimoji="0" lang="en-US" altLang="en-US" sz="9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is</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automatically </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be </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removed</a:t>
            </a:r>
            <a:r>
              <a:rPr kumimoji="0" lang="en-US" altLang="en-US" sz="9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all withheld compensation shall be paid without interest.</a:t>
            </a:r>
            <a:endParaRPr kumimoji="0" lang="en-US" altLang="en-US" sz="9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953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7D8B-16CA-E89F-0434-4134C9A60790}"/>
              </a:ext>
            </a:extLst>
          </p:cNvPr>
          <p:cNvSpPr>
            <a:spLocks noGrp="1"/>
          </p:cNvSpPr>
          <p:nvPr>
            <p:ph type="title"/>
          </p:nvPr>
        </p:nvSpPr>
        <p:spPr>
          <a:xfrm>
            <a:off x="756745" y="433123"/>
            <a:ext cx="10799379" cy="922712"/>
          </a:xfrm>
        </p:spPr>
        <p:txBody>
          <a:bodyPr>
            <a:normAutofit/>
          </a:bodyPr>
          <a:lstStyle/>
          <a:p>
            <a:r>
              <a:rPr lang="en-US" sz="4400" dirty="0"/>
              <a:t>Amendment L  </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j-cs"/>
              </a:rPr>
              <a:t>ARTICLE VII - FORFEITURE, RECALL, SUSPENSION, REMOVAL (CONTINUED DRAFT)</a:t>
            </a:r>
            <a:endParaRPr lang="en-US" sz="4400" dirty="0"/>
          </a:p>
        </p:txBody>
      </p:sp>
      <p:sp>
        <p:nvSpPr>
          <p:cNvPr id="4" name="Slide Number Placeholder 3">
            <a:extLst>
              <a:ext uri="{FF2B5EF4-FFF2-40B4-BE49-F238E27FC236}">
                <a16:creationId xmlns:a16="http://schemas.microsoft.com/office/drawing/2014/main" id="{FA63D06C-6A7C-FF1F-BDAC-333D568E13E7}"/>
              </a:ext>
            </a:extLst>
          </p:cNvPr>
          <p:cNvSpPr>
            <a:spLocks noGrp="1"/>
          </p:cNvSpPr>
          <p:nvPr>
            <p:ph type="sldNum" sz="quarter" idx="12"/>
          </p:nvPr>
        </p:nvSpPr>
        <p:spPr/>
        <p:txBody>
          <a:bodyPr/>
          <a:lstStyle/>
          <a:p>
            <a:fld id="{D495E168-DA5E-4888-8D8A-92B118324C14}" type="slidenum">
              <a:rPr lang="en-US" noProof="0" smtClean="0"/>
              <a:pPr/>
              <a:t>22</a:t>
            </a:fld>
            <a:endParaRPr lang="en-US" noProof="0" dirty="0"/>
          </a:p>
        </p:txBody>
      </p:sp>
      <p:sp>
        <p:nvSpPr>
          <p:cNvPr id="5" name="Content Placeholder 4">
            <a:extLst>
              <a:ext uri="{FF2B5EF4-FFF2-40B4-BE49-F238E27FC236}">
                <a16:creationId xmlns:a16="http://schemas.microsoft.com/office/drawing/2014/main" id="{FFDF191A-C1DD-3F98-42E3-D087FAFEC303}"/>
              </a:ext>
            </a:extLst>
          </p:cNvPr>
          <p:cNvSpPr>
            <a:spLocks noGrp="1"/>
          </p:cNvSpPr>
          <p:nvPr>
            <p:ph sz="half" idx="1"/>
          </p:nvPr>
        </p:nvSpPr>
        <p:spPr>
          <a:xfrm>
            <a:off x="520263" y="1355836"/>
            <a:ext cx="5575737" cy="4917824"/>
          </a:xfrm>
        </p:spPr>
        <p:txBody>
          <a:bodyPr>
            <a:normAutofit fontScale="92500" lnSpcReduction="20000"/>
          </a:bodyPr>
          <a:lstStyle/>
          <a:p>
            <a:pPr marL="0" lvl="0" indent="0" algn="just" eaLnBrk="0" fontAlgn="base" hangingPunct="0">
              <a:lnSpc>
                <a:spcPct val="100000"/>
              </a:lnSpc>
              <a:spcBef>
                <a:spcPct val="0"/>
              </a:spcBef>
              <a:spcAft>
                <a:spcPct val="0"/>
              </a:spcAft>
              <a:buNone/>
              <a:tabLst>
                <a:tab pos="685800" algn="l"/>
              </a:tabLst>
            </a:pPr>
            <a:r>
              <a:rPr lang="en-US" altLang="en-US" sz="800" b="1" u="sng" dirty="0">
                <a:solidFill>
                  <a:schemeClr val="tx1"/>
                </a:solidFill>
                <a:latin typeface="Arial" panose="020B0604020202020204" pitchFamily="34" charset="0"/>
                <a:ea typeface="Times New Roman" panose="02020603050405020304" pitchFamily="18" charset="0"/>
              </a:rPr>
              <a:t>Section 4</a:t>
            </a:r>
            <a:r>
              <a:rPr lang="en-US" altLang="en-US" sz="800" b="1" dirty="0">
                <a:solidFill>
                  <a:schemeClr val="tx1"/>
                </a:solidFill>
                <a:latin typeface="Arial" panose="020B0604020202020204" pitchFamily="34" charset="0"/>
                <a:ea typeface="Times New Roman" panose="02020603050405020304" pitchFamily="18" charset="0"/>
              </a:rPr>
              <a:t>. Removal of Pawnee Business Council Members</a:t>
            </a:r>
            <a:endParaRPr lang="en-US" altLang="en-US" sz="8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FontTx/>
              <a:buChar char="•"/>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Removal for Cause –</a:t>
            </a:r>
            <a:r>
              <a:rPr lang="en-US" altLang="en-US" sz="800" u="sng" dirty="0">
                <a:solidFill>
                  <a:srgbClr val="008080"/>
                </a:solidFill>
                <a:latin typeface="Arial" panose="020B0604020202020204" pitchFamily="34" charset="0"/>
                <a:ea typeface="Times New Roman" panose="02020603050405020304" pitchFamily="18" charset="0"/>
              </a:rPr>
              <a:t>A</a:t>
            </a:r>
            <a:r>
              <a:rPr lang="en-US" altLang="en-US" sz="800" dirty="0">
                <a:solidFill>
                  <a:schemeClr val="tx1"/>
                </a:solidFill>
                <a:latin typeface="Arial" panose="020B0604020202020204" pitchFamily="34" charset="0"/>
                <a:ea typeface="Times New Roman" panose="02020603050405020304" pitchFamily="18" charset="0"/>
              </a:rPr>
              <a:t> Pawnee Business Council member</a:t>
            </a:r>
            <a:r>
              <a:rPr lang="en-US" altLang="en-US" sz="800" dirty="0">
                <a:solidFill>
                  <a:srgbClr val="FF0000"/>
                </a:solidFill>
                <a:latin typeface="Arial" panose="020B0604020202020204" pitchFamily="34" charset="0"/>
                <a:ea typeface="Times New Roman" panose="02020603050405020304" pitchFamily="18" charset="0"/>
              </a:rPr>
              <a:t>s</a:t>
            </a:r>
            <a:r>
              <a:rPr lang="en-US" altLang="en-US" sz="800" dirty="0">
                <a:solidFill>
                  <a:schemeClr val="tx1"/>
                </a:solidFill>
                <a:latin typeface="Arial" panose="020B0604020202020204" pitchFamily="34" charset="0"/>
                <a:ea typeface="Times New Roman" panose="02020603050405020304" pitchFamily="18" charset="0"/>
              </a:rPr>
              <a:t> may be removed for cause by </a:t>
            </a:r>
            <a:r>
              <a:rPr lang="en-US" altLang="en-US" sz="800" u="sng" dirty="0">
                <a:solidFill>
                  <a:srgbClr val="008080"/>
                </a:solidFill>
                <a:latin typeface="Arial" panose="020B0604020202020204" pitchFamily="34" charset="0"/>
                <a:ea typeface="Times New Roman" panose="02020603050405020304" pitchFamily="18" charset="0"/>
              </a:rPr>
              <a:t>a </a:t>
            </a:r>
            <a:r>
              <a:rPr lang="en-US" altLang="en-US" sz="800" dirty="0">
                <a:solidFill>
                  <a:schemeClr val="tx1"/>
                </a:solidFill>
                <a:latin typeface="Arial" panose="020B0604020202020204" pitchFamily="34" charset="0"/>
                <a:ea typeface="Times New Roman" panose="02020603050405020304" pitchFamily="18" charset="0"/>
              </a:rPr>
              <a:t>petition </a:t>
            </a:r>
            <a:r>
              <a:rPr lang="en-US" altLang="en-US" sz="800" u="sng" dirty="0">
                <a:solidFill>
                  <a:srgbClr val="008080"/>
                </a:solidFill>
                <a:latin typeface="Arial" panose="020B0604020202020204" pitchFamily="34" charset="0"/>
                <a:ea typeface="Times New Roman" panose="02020603050405020304" pitchFamily="18" charset="0"/>
              </a:rPr>
              <a:t>for removal </a:t>
            </a:r>
            <a:r>
              <a:rPr lang="en-US" altLang="en-US" sz="800" dirty="0">
                <a:solidFill>
                  <a:schemeClr val="tx1"/>
                </a:solidFill>
                <a:latin typeface="Arial" panose="020B0604020202020204" pitchFamily="34" charset="0"/>
                <a:ea typeface="Times New Roman" panose="02020603050405020304" pitchFamily="18" charset="0"/>
              </a:rPr>
              <a:t>filed in Pawnee Nation District Court with </a:t>
            </a:r>
            <a:r>
              <a:rPr lang="en-US" altLang="en-US" sz="800" u="sng" dirty="0">
                <a:solidFill>
                  <a:srgbClr val="008080"/>
                </a:solidFill>
                <a:latin typeface="Arial" panose="020B0604020202020204" pitchFamily="34" charset="0"/>
                <a:ea typeface="Times New Roman" panose="02020603050405020304" pitchFamily="18" charset="0"/>
              </a:rPr>
              <a:t>the </a:t>
            </a:r>
            <a:r>
              <a:rPr lang="en-US" altLang="en-US" sz="800" dirty="0">
                <a:solidFill>
                  <a:schemeClr val="tx1"/>
                </a:solidFill>
                <a:latin typeface="Arial" panose="020B0604020202020204" pitchFamily="34" charset="0"/>
                <a:ea typeface="Times New Roman" panose="02020603050405020304" pitchFamily="18" charset="0"/>
              </a:rPr>
              <a:t>right of appeal to the Pawnee Nation Supreme Court.</a:t>
            </a:r>
            <a:endParaRPr lang="en-US" altLang="en-US" sz="8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FontTx/>
              <a:buChar char="•"/>
              <a:tabLst>
                <a:tab pos="685800" algn="l"/>
              </a:tabLst>
            </a:pPr>
            <a:r>
              <a:rPr lang="en-US" altLang="en-US" sz="800" dirty="0">
                <a:solidFill>
                  <a:schemeClr val="tx1"/>
                </a:solidFill>
                <a:latin typeface="Arial" panose="020B0604020202020204" pitchFamily="34" charset="0"/>
                <a:ea typeface="Times New Roman" panose="02020603050405020304" pitchFamily="18" charset="0"/>
              </a:rPr>
              <a:t>A petition </a:t>
            </a:r>
            <a:r>
              <a:rPr lang="en-US" altLang="en-US" sz="800" u="sng" dirty="0">
                <a:solidFill>
                  <a:srgbClr val="008080"/>
                </a:solidFill>
                <a:latin typeface="Arial" panose="020B0604020202020204" pitchFamily="34" charset="0"/>
                <a:ea typeface="Times New Roman" panose="02020603050405020304" pitchFamily="18" charset="0"/>
              </a:rPr>
              <a:t>for removal </a:t>
            </a:r>
            <a:r>
              <a:rPr lang="en-US" altLang="en-US" sz="800" dirty="0">
                <a:solidFill>
                  <a:schemeClr val="tx1"/>
                </a:solidFill>
                <a:latin typeface="Arial" panose="020B0604020202020204" pitchFamily="34" charset="0"/>
                <a:ea typeface="Times New Roman" panose="02020603050405020304" pitchFamily="18" charset="0"/>
              </a:rPr>
              <a:t>may be filed </a:t>
            </a:r>
            <a:r>
              <a:rPr lang="en-US" altLang="en-US" sz="800" dirty="0" err="1">
                <a:solidFill>
                  <a:srgbClr val="FF0000"/>
                </a:solidFill>
                <a:latin typeface="Arial" panose="020B0604020202020204" pitchFamily="34" charset="0"/>
                <a:ea typeface="Times New Roman" panose="02020603050405020304" pitchFamily="18" charset="0"/>
              </a:rPr>
              <a:t>only;</a:t>
            </a:r>
            <a:r>
              <a:rPr lang="en-US" altLang="en-US" sz="800" u="sng" dirty="0" err="1">
                <a:solidFill>
                  <a:srgbClr val="008080"/>
                </a:solidFill>
                <a:latin typeface="Arial" panose="020B0604020202020204" pitchFamily="34" charset="0"/>
                <a:ea typeface="Times New Roman" panose="02020603050405020304" pitchFamily="18" charset="0"/>
              </a:rPr>
              <a:t>on</a:t>
            </a:r>
            <a:r>
              <a:rPr lang="en-US" altLang="en-US" sz="800" u="sng" dirty="0">
                <a:solidFill>
                  <a:srgbClr val="008080"/>
                </a:solidFill>
                <a:latin typeface="Arial" panose="020B0604020202020204" pitchFamily="34" charset="0"/>
                <a:ea typeface="Times New Roman" panose="02020603050405020304" pitchFamily="18" charset="0"/>
              </a:rPr>
              <a:t> behalf of the Pawnee Nation by resolution of the Pawnee Business Council. </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by the Attorney General, or</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by Resolution of the Pawnee Business Council, or</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by any individual or individuals who deposits $10,000 in cash or bond with the court clerk.</a:t>
            </a:r>
            <a:endParaRPr lang="en-US" altLang="en-US" sz="8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FontTx/>
              <a:buChar char="•"/>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Removal for cause includes but is not limited to:</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A felony conviction by any Tribal, Federal, or State Court while serving on the Pawnee Business Council; </a:t>
            </a:r>
            <a:endParaRPr lang="en-US" altLang="en-US" sz="8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800" dirty="0">
                <a:solidFill>
                  <a:schemeClr val="tx1"/>
                </a:solidFill>
                <a:latin typeface="Arial" panose="020B0604020202020204" pitchFamily="34" charset="0"/>
                <a:ea typeface="Times New Roman" panose="02020603050405020304" pitchFamily="18" charset="0"/>
              </a:rPr>
              <a:t>Conviction </a:t>
            </a:r>
            <a:r>
              <a:rPr lang="en-US" altLang="en-US" sz="800" u="sng" dirty="0">
                <a:solidFill>
                  <a:srgbClr val="008080"/>
                </a:solidFill>
                <a:latin typeface="Arial" panose="020B0604020202020204" pitchFamily="34" charset="0"/>
                <a:ea typeface="Times New Roman" panose="02020603050405020304" pitchFamily="18" charset="0"/>
              </a:rPr>
              <a:t>means </a:t>
            </a:r>
            <a:r>
              <a:rPr lang="en-US" altLang="en-US" sz="800" dirty="0">
                <a:solidFill>
                  <a:schemeClr val="tx1"/>
                </a:solidFill>
                <a:latin typeface="Arial" panose="020B0604020202020204" pitchFamily="34" charset="0"/>
                <a:ea typeface="Times New Roman" panose="02020603050405020304" pitchFamily="18" charset="0"/>
              </a:rPr>
              <a:t>a final conviction or a plea of no contest or guilty, </a:t>
            </a:r>
            <a:r>
              <a:rPr lang="en-US" altLang="en-US" sz="800" u="sng" dirty="0">
                <a:solidFill>
                  <a:srgbClr val="008080"/>
                </a:solidFill>
                <a:latin typeface="Arial" panose="020B0604020202020204" pitchFamily="34" charset="0"/>
                <a:ea typeface="Times New Roman" panose="02020603050405020304" pitchFamily="18" charset="0"/>
              </a:rPr>
              <a:t>regardless of </a:t>
            </a:r>
            <a:r>
              <a:rPr lang="en-US" altLang="en-US" sz="800" u="sng" dirty="0" err="1">
                <a:solidFill>
                  <a:srgbClr val="008080"/>
                </a:solidFill>
                <a:latin typeface="Arial" panose="020B0604020202020204" pitchFamily="34" charset="0"/>
                <a:ea typeface="Times New Roman" panose="02020603050405020304" pitchFamily="18" charset="0"/>
              </a:rPr>
              <a:t>being</a:t>
            </a:r>
            <a:r>
              <a:rPr lang="en-US" altLang="en-US" sz="800" dirty="0" err="1">
                <a:solidFill>
                  <a:srgbClr val="FF0000"/>
                </a:solidFill>
                <a:latin typeface="Arial" panose="020B0604020202020204" pitchFamily="34" charset="0"/>
                <a:ea typeface="Times New Roman" panose="02020603050405020304" pitchFamily="18" charset="0"/>
              </a:rPr>
              <a:t>whether</a:t>
            </a:r>
            <a:r>
              <a:rPr lang="en-US" altLang="en-US" sz="800" dirty="0">
                <a:solidFill>
                  <a:srgbClr val="FF0000"/>
                </a:solidFill>
                <a:latin typeface="Arial" panose="020B0604020202020204" pitchFamily="34" charset="0"/>
                <a:ea typeface="Times New Roman" panose="02020603050405020304" pitchFamily="18" charset="0"/>
              </a:rPr>
              <a:t> or not</a:t>
            </a:r>
            <a:r>
              <a:rPr lang="en-US" altLang="en-US" sz="800" u="sng" dirty="0">
                <a:solidFill>
                  <a:srgbClr val="008080"/>
                </a:solidFill>
                <a:latin typeface="Arial" panose="020B0604020202020204" pitchFamily="34" charset="0"/>
                <a:ea typeface="Times New Roman" panose="02020603050405020304" pitchFamily="18" charset="0"/>
              </a:rPr>
              <a:t> </a:t>
            </a:r>
            <a:r>
              <a:rPr lang="en-US" altLang="en-US" sz="800" dirty="0">
                <a:solidFill>
                  <a:schemeClr val="tx1"/>
                </a:solidFill>
                <a:latin typeface="Arial" panose="020B0604020202020204" pitchFamily="34" charset="0"/>
                <a:ea typeface="Times New Roman" panose="02020603050405020304" pitchFamily="18" charset="0"/>
              </a:rPr>
              <a:t>dismissed,</a:t>
            </a:r>
            <a:r>
              <a:rPr lang="en-US" altLang="en-US" sz="800" u="sng" dirty="0">
                <a:solidFill>
                  <a:srgbClr val="008080"/>
                </a:solidFill>
                <a:latin typeface="Arial" panose="020B0604020202020204" pitchFamily="34" charset="0"/>
                <a:ea typeface="Times New Roman" panose="02020603050405020304" pitchFamily="18" charset="0"/>
              </a:rPr>
              <a:t> suspended, </a:t>
            </a:r>
            <a:r>
              <a:rPr lang="en-US" altLang="en-US" sz="800" dirty="0">
                <a:solidFill>
                  <a:schemeClr val="tx1"/>
                </a:solidFill>
                <a:latin typeface="Arial" panose="020B0604020202020204" pitchFamily="34" charset="0"/>
                <a:ea typeface="Times New Roman" panose="02020603050405020304" pitchFamily="18" charset="0"/>
              </a:rPr>
              <a:t>pardoned</a:t>
            </a:r>
            <a:r>
              <a:rPr lang="en-US" altLang="en-US" sz="800" u="sng" dirty="0">
                <a:solidFill>
                  <a:srgbClr val="008080"/>
                </a:solidFill>
                <a:latin typeface="Arial" panose="020B0604020202020204" pitchFamily="34" charset="0"/>
                <a:ea typeface="Times New Roman" panose="02020603050405020304" pitchFamily="18" charset="0"/>
              </a:rPr>
              <a:t>,</a:t>
            </a:r>
            <a:r>
              <a:rPr lang="en-US" altLang="en-US" sz="800" dirty="0">
                <a:solidFill>
                  <a:schemeClr val="tx1"/>
                </a:solidFill>
                <a:latin typeface="Arial" panose="020B0604020202020204" pitchFamily="34" charset="0"/>
                <a:ea typeface="Times New Roman" panose="02020603050405020304" pitchFamily="18" charset="0"/>
              </a:rPr>
              <a:t> or expunged</a:t>
            </a:r>
            <a:r>
              <a:rPr lang="en-US" altLang="en-US" sz="800" dirty="0">
                <a:solidFill>
                  <a:srgbClr val="FF0000"/>
                </a:solidFill>
                <a:latin typeface="Arial" panose="020B0604020202020204" pitchFamily="34" charset="0"/>
                <a:ea typeface="Times New Roman" panose="02020603050405020304" pitchFamily="18" charset="0"/>
              </a:rPr>
              <a:t>, and irrespective of whether it is denominated a felony, misdemeanor, or otherwise</a:t>
            </a:r>
            <a:r>
              <a:rPr lang="en-US" altLang="en-US" sz="800" dirty="0">
                <a:solidFill>
                  <a:schemeClr val="tx1"/>
                </a:solidFill>
                <a:latin typeface="Arial" panose="020B0604020202020204" pitchFamily="34" charset="0"/>
                <a:ea typeface="Times New Roman" panose="02020603050405020304" pitchFamily="18" charset="0"/>
              </a:rPr>
              <a:t>.</a:t>
            </a:r>
            <a:r>
              <a:rPr lang="en-US" altLang="en-US" sz="800" u="sng" dirty="0">
                <a:solidFill>
                  <a:srgbClr val="008080"/>
                </a:solidFill>
                <a:latin typeface="Arial" panose="020B0604020202020204" pitchFamily="34" charset="0"/>
                <a:ea typeface="Times New Roman" panose="02020603050405020304" pitchFamily="18" charset="0"/>
              </a:rPr>
              <a:t> </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Converting Pawnee Nation property or monies for personal use, or financial gain or profit;</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Willful neglect or refusal to fulfill Constitution or statutory duties;</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Official misconduct in office or by abusing the lawful authority of an elected official;</a:t>
            </a:r>
            <a:endParaRPr lang="en-US" altLang="en-US" sz="8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Official misconduct in office shall include but is not limited to harassment or unfair treatment of a Pawnee Nation citizen or employee by a Council Member due to religion, sex, age, or disability;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Physical or mental incapacity; or</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u="sng" dirty="0">
                <a:solidFill>
                  <a:srgbClr val="008080"/>
                </a:solidFill>
                <a:latin typeface="Arial" panose="020B0604020202020204" pitchFamily="34" charset="0"/>
                <a:ea typeface="Times New Roman" panose="02020603050405020304" pitchFamily="18" charset="0"/>
              </a:rPr>
              <a:t>Cessation of citizenship in the Pawnee Nation.</a:t>
            </a:r>
            <a:endParaRPr lang="en-US" altLang="en-US" sz="8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FontTx/>
              <a:buChar char="•"/>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Cause if defined as:</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romanL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(a) conviction of any of the following offenses in any legitimate governmental jurisdiction:</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A.  Fraud </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Making false representation</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Knowledge of such false representation by the perpetrator</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Reliance on the false representation by the person defrauded</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   An intent to defraud</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The actual act of committing fraud</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Passing bad checks</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Knowingly possessing stolen property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B.  Evil Intent</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Arson </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Blackmail</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Embezzlement</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Extortion</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False pretenses</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Forgery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Fraud</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Larceny (grand or petty)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Crimes against property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Malicious destruction of property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Receiving stolen goods (with guilty knowledge)</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Robbery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Theft (when it involved the intention of permanent taking)</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Transporting stolen property (with guilty knowledge)</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Crimes against Governmental authority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Bribery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Counterfeiting</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Fraud against revenue or other governmental functions</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Mail fraud</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Perjury</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Harboring a fugitive from justice (with guilty knowledge)</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Tax evasion (willful)</a:t>
            </a:r>
            <a:endParaRPr lang="en-US" altLang="en-US" sz="8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800" dirty="0">
                <a:solidFill>
                  <a:srgbClr val="FF0000"/>
                </a:solidFill>
                <a:latin typeface="Arial" panose="020B0604020202020204" pitchFamily="34" charset="0"/>
                <a:ea typeface="Times New Roman" panose="02020603050405020304" pitchFamily="18" charset="0"/>
              </a:rPr>
              <a:t>Carry a concealed weapon</a:t>
            </a:r>
            <a:endParaRPr lang="en-US" altLang="en-US" sz="800" dirty="0">
              <a:solidFill>
                <a:schemeClr val="tx1"/>
              </a:solidFill>
              <a:latin typeface="Arial" panose="020B0604020202020204" pitchFamily="34" charset="0"/>
            </a:endParaRPr>
          </a:p>
        </p:txBody>
      </p:sp>
      <p:sp>
        <p:nvSpPr>
          <p:cNvPr id="6" name="Content Placeholder 5">
            <a:extLst>
              <a:ext uri="{FF2B5EF4-FFF2-40B4-BE49-F238E27FC236}">
                <a16:creationId xmlns:a16="http://schemas.microsoft.com/office/drawing/2014/main" id="{F26C5385-2C6C-C0A4-A30E-E3D9EEDA2E22}"/>
              </a:ext>
            </a:extLst>
          </p:cNvPr>
          <p:cNvSpPr>
            <a:spLocks noGrp="1"/>
          </p:cNvSpPr>
          <p:nvPr>
            <p:ph sz="half" idx="2"/>
          </p:nvPr>
        </p:nvSpPr>
        <p:spPr>
          <a:xfrm>
            <a:off x="5778063" y="1355835"/>
            <a:ext cx="5893673" cy="4917824"/>
          </a:xfrm>
        </p:spPr>
        <p:txBody>
          <a:bodyPr>
            <a:normAutofit fontScale="55000" lnSpcReduction="20000"/>
          </a:bodyPr>
          <a:lstStyle/>
          <a:p>
            <a:pPr marL="0" lvl="0" indent="0" algn="just" eaLnBrk="0" fontAlgn="base" hangingPunct="0">
              <a:lnSpc>
                <a:spcPct val="100000"/>
              </a:lnSpc>
              <a:spcBef>
                <a:spcPct val="0"/>
              </a:spcBef>
              <a:spcAft>
                <a:spcPct val="0"/>
              </a:spcAft>
              <a:buNone/>
              <a:tabLst>
                <a:tab pos="685800" algn="l"/>
              </a:tabLst>
            </a:pPr>
            <a:endParaRPr lang="en-US" altLang="en-US" sz="900" dirty="0">
              <a:solidFill>
                <a:schemeClr val="tx1"/>
              </a:solidFill>
              <a:latin typeface="Arial" panose="020B0604020202020204" pitchFamily="34" charset="0"/>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lang="en-US" altLang="en-US" sz="900" u="sng" dirty="0">
                <a:solidFill>
                  <a:srgbClr val="FF0000"/>
                </a:solidFill>
                <a:latin typeface="Arial" panose="020B0604020202020204" pitchFamily="34" charset="0"/>
                <a:ea typeface="Times New Roman" panose="02020603050405020304" pitchFamily="18" charset="0"/>
              </a:rPr>
              <a:t>      </a:t>
            </a:r>
            <a:r>
              <a:rPr lang="en-US" altLang="en-US" sz="900" u="sng" dirty="0">
                <a:solidFill>
                  <a:srgbClr val="008080"/>
                </a:solidFill>
                <a:latin typeface="Arial" panose="020B0604020202020204" pitchFamily="34" charset="0"/>
                <a:ea typeface="Times New Roman" panose="02020603050405020304" pitchFamily="18" charset="0"/>
              </a:rPr>
              <a:t>The grounds for removal shall be set forth with specificity in the petition for removal and the Pawnee </a:t>
            </a: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Desertion from the Armed Forces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Dishonorable Discharge from the Armed Services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Failure to report for military induction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Drunk driving</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Habitual drunkenness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Escape from prison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Gambling violations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Controlled Dangerous Substances violations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Liquor violations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Vagrancy</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E.  Crimes committed against person, family relationship, and sexual                                                                                                             morality </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Abandonment of a minor child (if willful and resulting in the destitution of the child)</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Assault</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Assault with intent to kill, commit rape, commit robbery or commit serious bodily harm</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Assault with a dangerous or deadly weapon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Contributing to the delinquency of a minor</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Gross indecency</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Incest</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Kidnapping</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Lewdness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Manslaughter</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 Voluntary</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b. Involuntary, where the statue requires proof of recklessness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Mayhem</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Murder</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Pandering</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Prostitution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Rape (including “Statutory rape”)</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Sodomy</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Libel/Slander</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Mailing an obscene letter</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Crimes attempting, aiding and abetting, accessories, and conspiracy</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an attempt to commit a crime listed in this Section,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Aiding and abetting in the commission of a crime listed in this Section,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Being an accessory (before or after the fact) in the commission of a crime listed in this Section,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1" indent="0" algn="just" defTabSz="914400" rtl="0" eaLnBrk="0" fontAlgn="base" latinLnBrk="0" hangingPunct="0">
              <a:lnSpc>
                <a:spcPct val="100000"/>
              </a:lnSpc>
              <a:spcBef>
                <a:spcPct val="0"/>
              </a:spcBef>
              <a:spcAft>
                <a:spcPct val="0"/>
              </a:spcAft>
              <a:buClrTx/>
              <a:buSzTx/>
              <a:buFontTx/>
              <a:buAutoNum type="alphaUcParenBoth"/>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Taking part in conspiracy (or attempting to take part in a conspiracy) to commit a crime listed in this Section.</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(b) Willful neglect or refusal to fulfill statutory duties.</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tab pos="685800" algn="l"/>
              </a:tabLst>
              <a:defRPr/>
            </a:pPr>
            <a:r>
              <a:rPr kumimoji="0" lang="en-US" altLang="en-US" sz="10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Intentional conduct reflecting very negatively on the dignity and integrity of the tribal government.</a:t>
            </a:r>
            <a:endParaRPr kumimoji="0" lang="en-US"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lvl="0" indent="0" algn="just" eaLnBrk="0" fontAlgn="base" hangingPunct="0">
              <a:lnSpc>
                <a:spcPct val="100000"/>
              </a:lnSpc>
              <a:spcBef>
                <a:spcPct val="0"/>
              </a:spcBef>
              <a:spcAft>
                <a:spcPct val="0"/>
              </a:spcAft>
              <a:buNone/>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Business Council Member shall be suspended from office until the Court rules on the petition. </a:t>
            </a:r>
            <a:endParaRPr lang="en-US" altLang="en-US" sz="9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FontTx/>
              <a:buChar char="•"/>
              <a:tabLst>
                <a:tab pos="685800" algn="l"/>
              </a:tabLst>
            </a:pPr>
            <a:r>
              <a:rPr lang="en-US" altLang="en-US" sz="900" dirty="0">
                <a:solidFill>
                  <a:schemeClr val="tx1"/>
                </a:solidFill>
                <a:latin typeface="Arial" panose="020B0604020202020204" pitchFamily="34" charset="0"/>
                <a:ea typeface="Times New Roman" panose="02020603050405020304" pitchFamily="18" charset="0"/>
              </a:rPr>
              <a:t>Court Review</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dirty="0">
                <a:solidFill>
                  <a:schemeClr val="tx1"/>
                </a:solidFill>
                <a:latin typeface="Arial" panose="020B0604020202020204" pitchFamily="34" charset="0"/>
                <a:ea typeface="Times New Roman" panose="02020603050405020304" pitchFamily="18" charset="0"/>
              </a:rPr>
              <a:t>The </a:t>
            </a:r>
            <a:r>
              <a:rPr lang="en-US" altLang="en-US" sz="900" u="sng" dirty="0">
                <a:solidFill>
                  <a:srgbClr val="008080"/>
                </a:solidFill>
                <a:latin typeface="Arial" panose="020B0604020202020204" pitchFamily="34" charset="0"/>
                <a:ea typeface="Times New Roman" panose="02020603050405020304" pitchFamily="18" charset="0"/>
              </a:rPr>
              <a:t>Pawnee Nation </a:t>
            </a:r>
            <a:r>
              <a:rPr lang="en-US" altLang="en-US" sz="900" dirty="0">
                <a:solidFill>
                  <a:schemeClr val="tx1"/>
                </a:solidFill>
                <a:latin typeface="Arial" panose="020B0604020202020204" pitchFamily="34" charset="0"/>
                <a:ea typeface="Times New Roman" panose="02020603050405020304" pitchFamily="18" charset="0"/>
              </a:rPr>
              <a:t>District Court shall review the removal petition in a new trial.</a:t>
            </a:r>
            <a:r>
              <a:rPr lang="en-US" altLang="en-US" sz="900" dirty="0">
                <a:solidFill>
                  <a:srgbClr val="FF0000"/>
                </a:solidFill>
                <a:latin typeface="Arial" panose="020B0604020202020204" pitchFamily="34" charset="0"/>
                <a:ea typeface="Times New Roman" panose="02020603050405020304" pitchFamily="18" charset="0"/>
              </a:rPr>
              <a:t> </a:t>
            </a:r>
            <a:r>
              <a:rPr lang="en-US" altLang="en-US" sz="900" dirty="0">
                <a:solidFill>
                  <a:schemeClr val="tx1"/>
                </a:solidFill>
                <a:latin typeface="Arial" panose="020B0604020202020204" pitchFamily="34" charset="0"/>
                <a:ea typeface="Times New Roman" panose="02020603050405020304" pitchFamily="18" charset="0"/>
              </a:rPr>
              <a:t> </a:t>
            </a:r>
            <a:endParaRPr lang="en-US" altLang="en-US" sz="9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An </a:t>
            </a:r>
            <a:r>
              <a:rPr lang="en-US" altLang="en-US" sz="900" dirty="0">
                <a:solidFill>
                  <a:srgbClr val="FF0000"/>
                </a:solidFill>
                <a:latin typeface="Arial" panose="020B0604020202020204" pitchFamily="34" charset="0"/>
                <a:ea typeface="Times New Roman" panose="02020603050405020304" pitchFamily="18" charset="0"/>
              </a:rPr>
              <a:t>The Judge must hold an </a:t>
            </a:r>
            <a:r>
              <a:rPr lang="en-US" altLang="en-US" sz="900" dirty="0">
                <a:solidFill>
                  <a:schemeClr val="tx1"/>
                </a:solidFill>
                <a:latin typeface="Arial" panose="020B0604020202020204" pitchFamily="34" charset="0"/>
                <a:ea typeface="Times New Roman" panose="02020603050405020304" pitchFamily="18" charset="0"/>
              </a:rPr>
              <a:t>initial hearing </a:t>
            </a:r>
            <a:r>
              <a:rPr lang="en-US" altLang="en-US" sz="900" u="sng" dirty="0">
                <a:solidFill>
                  <a:srgbClr val="008080"/>
                </a:solidFill>
                <a:latin typeface="Arial" panose="020B0604020202020204" pitchFamily="34" charset="0"/>
                <a:ea typeface="Times New Roman" panose="02020603050405020304" pitchFamily="18" charset="0"/>
              </a:rPr>
              <a:t>must be held </a:t>
            </a:r>
            <a:r>
              <a:rPr lang="en-US" altLang="en-US" sz="900" dirty="0">
                <a:solidFill>
                  <a:schemeClr val="tx1"/>
                </a:solidFill>
                <a:latin typeface="Arial" panose="020B0604020202020204" pitchFamily="34" charset="0"/>
                <a:ea typeface="Times New Roman" panose="02020603050405020304" pitchFamily="18" charset="0"/>
              </a:rPr>
              <a:t>within </a:t>
            </a:r>
            <a:r>
              <a:rPr lang="en-US" altLang="en-US" sz="900" u="sng" dirty="0">
                <a:solidFill>
                  <a:srgbClr val="008080"/>
                </a:solidFill>
                <a:latin typeface="Arial" panose="020B0604020202020204" pitchFamily="34" charset="0"/>
                <a:ea typeface="Times New Roman" panose="02020603050405020304" pitchFamily="18" charset="0"/>
              </a:rPr>
              <a:t>thirty (</a:t>
            </a:r>
            <a:r>
              <a:rPr lang="en-US" altLang="en-US" sz="900" dirty="0">
                <a:solidFill>
                  <a:schemeClr val="tx1"/>
                </a:solidFill>
                <a:latin typeface="Arial" panose="020B0604020202020204" pitchFamily="34" charset="0"/>
                <a:ea typeface="Times New Roman" panose="02020603050405020304" pitchFamily="18" charset="0"/>
              </a:rPr>
              <a:t>30</a:t>
            </a:r>
            <a:r>
              <a:rPr lang="en-US" altLang="en-US" sz="900" u="sng" dirty="0">
                <a:solidFill>
                  <a:srgbClr val="008080"/>
                </a:solidFill>
                <a:latin typeface="Arial" panose="020B0604020202020204" pitchFamily="34" charset="0"/>
                <a:ea typeface="Times New Roman" panose="02020603050405020304" pitchFamily="18" charset="0"/>
              </a:rPr>
              <a:t>)</a:t>
            </a:r>
            <a:r>
              <a:rPr lang="en-US" altLang="en-US" sz="900" dirty="0">
                <a:solidFill>
                  <a:schemeClr val="tx1"/>
                </a:solidFill>
                <a:latin typeface="Arial" panose="020B0604020202020204" pitchFamily="34" charset="0"/>
                <a:ea typeface="Times New Roman" panose="02020603050405020304" pitchFamily="18" charset="0"/>
              </a:rPr>
              <a:t> days </a:t>
            </a:r>
            <a:r>
              <a:rPr lang="en-US" altLang="en-US" sz="900" u="sng" dirty="0">
                <a:solidFill>
                  <a:srgbClr val="008080"/>
                </a:solidFill>
                <a:latin typeface="Arial" panose="020B0604020202020204" pitchFamily="34" charset="0"/>
                <a:ea typeface="Times New Roman" panose="02020603050405020304" pitchFamily="18" charset="0"/>
              </a:rPr>
              <a:t>of receipt of the petition with a decision reached by the Court </a:t>
            </a:r>
            <a:r>
              <a:rPr lang="en-US" altLang="en-US" sz="900" dirty="0">
                <a:solidFill>
                  <a:srgbClr val="FF0000"/>
                </a:solidFill>
                <a:latin typeface="Arial" panose="020B0604020202020204" pitchFamily="34" charset="0"/>
                <a:ea typeface="Times New Roman" panose="02020603050405020304" pitchFamily="18" charset="0"/>
              </a:rPr>
              <a:t>and resolve the case   </a:t>
            </a:r>
            <a:r>
              <a:rPr lang="en-US" altLang="en-US" sz="900" dirty="0">
                <a:solidFill>
                  <a:schemeClr val="tx1"/>
                </a:solidFill>
                <a:latin typeface="Arial" panose="020B0604020202020204" pitchFamily="34" charset="0"/>
                <a:ea typeface="Times New Roman" panose="02020603050405020304" pitchFamily="18" charset="0"/>
              </a:rPr>
              <a:t>within</a:t>
            </a:r>
            <a:r>
              <a:rPr lang="en-US" altLang="en-US" sz="900" u="sng" dirty="0">
                <a:solidFill>
                  <a:srgbClr val="008080"/>
                </a:solidFill>
                <a:latin typeface="Arial" panose="020B0604020202020204" pitchFamily="34" charset="0"/>
                <a:ea typeface="Times New Roman" panose="02020603050405020304" pitchFamily="18" charset="0"/>
              </a:rPr>
              <a:t> ninety</a:t>
            </a:r>
            <a:r>
              <a:rPr lang="en-US" altLang="en-US" sz="900" dirty="0">
                <a:solidFill>
                  <a:schemeClr val="tx1"/>
                </a:solidFill>
                <a:latin typeface="Arial" panose="020B0604020202020204" pitchFamily="34" charset="0"/>
                <a:ea typeface="Times New Roman" panose="02020603050405020304" pitchFamily="18" charset="0"/>
              </a:rPr>
              <a:t> </a:t>
            </a:r>
            <a:r>
              <a:rPr lang="en-US" altLang="en-US" sz="900" u="sng" dirty="0">
                <a:solidFill>
                  <a:srgbClr val="008080"/>
                </a:solidFill>
                <a:latin typeface="Arial" panose="020B0604020202020204" pitchFamily="34" charset="0"/>
                <a:ea typeface="Times New Roman" panose="02020603050405020304" pitchFamily="18" charset="0"/>
              </a:rPr>
              <a:t>(</a:t>
            </a:r>
            <a:r>
              <a:rPr lang="en-US" altLang="en-US" sz="900" dirty="0">
                <a:solidFill>
                  <a:schemeClr val="tx1"/>
                </a:solidFill>
                <a:latin typeface="Arial" panose="020B0604020202020204" pitchFamily="34" charset="0"/>
                <a:ea typeface="Times New Roman" panose="02020603050405020304" pitchFamily="18" charset="0"/>
              </a:rPr>
              <a:t>90</a:t>
            </a:r>
            <a:r>
              <a:rPr lang="en-US" altLang="en-US" sz="900" u="sng" dirty="0">
                <a:solidFill>
                  <a:srgbClr val="008080"/>
                </a:solidFill>
                <a:latin typeface="Arial" panose="020B0604020202020204" pitchFamily="34" charset="0"/>
                <a:ea typeface="Times New Roman" panose="02020603050405020304" pitchFamily="18" charset="0"/>
              </a:rPr>
              <a:t>)</a:t>
            </a:r>
            <a:r>
              <a:rPr lang="en-US" altLang="en-US" sz="900" dirty="0">
                <a:solidFill>
                  <a:schemeClr val="tx1"/>
                </a:solidFill>
                <a:latin typeface="Arial" panose="020B0604020202020204" pitchFamily="34" charset="0"/>
                <a:ea typeface="Times New Roman" panose="02020603050405020304" pitchFamily="18" charset="0"/>
              </a:rPr>
              <a:t> days.</a:t>
            </a:r>
            <a:r>
              <a:rPr lang="en-US" altLang="en-US" sz="900" dirty="0">
                <a:solidFill>
                  <a:srgbClr val="FF0000"/>
                </a:solidFill>
                <a:latin typeface="Arial" panose="020B0604020202020204" pitchFamily="34" charset="0"/>
                <a:ea typeface="Times New Roman" panose="02020603050405020304" pitchFamily="18" charset="0"/>
              </a:rPr>
              <a:t>  </a:t>
            </a:r>
            <a:endParaRPr lang="en-US" altLang="en-US" sz="9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900" dirty="0">
                <a:solidFill>
                  <a:schemeClr val="tx1"/>
                </a:solidFill>
                <a:latin typeface="Arial" panose="020B0604020202020204" pitchFamily="34" charset="0"/>
                <a:ea typeface="Times New Roman" panose="02020603050405020304" pitchFamily="18" charset="0"/>
              </a:rPr>
              <a:t>The petitioner must prove the</a:t>
            </a:r>
            <a:r>
              <a:rPr lang="en-US" altLang="en-US" sz="900" u="sng" dirty="0">
                <a:solidFill>
                  <a:srgbClr val="008080"/>
                </a:solidFill>
                <a:latin typeface="Arial" panose="020B0604020202020204" pitchFamily="34" charset="0"/>
                <a:ea typeface="Times New Roman" panose="02020603050405020304" pitchFamily="18" charset="0"/>
              </a:rPr>
              <a:t> allegations contained in the petition</a:t>
            </a:r>
            <a:r>
              <a:rPr lang="en-US" altLang="en-US" sz="900" dirty="0">
                <a:solidFill>
                  <a:srgbClr val="FF0000"/>
                </a:solidFill>
                <a:latin typeface="Arial" panose="020B0604020202020204" pitchFamily="34" charset="0"/>
                <a:ea typeface="Times New Roman" panose="02020603050405020304" pitchFamily="18" charset="0"/>
              </a:rPr>
              <a:t> facts</a:t>
            </a:r>
            <a:r>
              <a:rPr lang="en-US" altLang="en-US" sz="900" dirty="0">
                <a:solidFill>
                  <a:schemeClr val="tx1"/>
                </a:solidFill>
                <a:latin typeface="Arial" panose="020B0604020202020204" pitchFamily="34" charset="0"/>
                <a:ea typeface="Times New Roman" panose="02020603050405020304" pitchFamily="18" charset="0"/>
              </a:rPr>
              <a:t> by clear and convincing evidence. </a:t>
            </a:r>
            <a:r>
              <a:rPr lang="en-US" altLang="en-US" sz="900" dirty="0">
                <a:solidFill>
                  <a:srgbClr val="FF0000"/>
                </a:solidFill>
                <a:latin typeface="Arial" panose="020B0604020202020204" pitchFamily="34" charset="0"/>
                <a:ea typeface="Times New Roman" panose="02020603050405020304" pitchFamily="18" charset="0"/>
              </a:rPr>
              <a:t> Any party to the case shall have a right to appeal.</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Before the Court rules on a petition for removal, the Court shall provide due process to each party, including:</a:t>
            </a:r>
            <a:endParaRPr lang="en-US" altLang="en-US" sz="9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A copy of the petition;</a:t>
            </a:r>
            <a:endParaRPr lang="en-US" altLang="en-US" sz="9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The right to respond to the petition; and </a:t>
            </a:r>
            <a:endParaRPr lang="en-US" altLang="en-US" sz="9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The right to present witnesses and other evidence in his/her defense. </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If the Court finds grounds for removal as stated in the petition do exist, the Pawnee Nation shall be awarded reasonable costs and expenses, including attorney fees, not to exceed Ten Thousand Dollars ($10,000), and any other relief that the Court deems fair and reasonable. </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If the Court finds grounds for removal as stated in the petition do not exist, </a:t>
            </a:r>
            <a:r>
              <a:rPr lang="en-US" altLang="en-US" sz="900" dirty="0" err="1">
                <a:solidFill>
                  <a:srgbClr val="FF0000"/>
                </a:solidFill>
                <a:latin typeface="Arial" panose="020B0604020202020204" pitchFamily="34" charset="0"/>
                <a:ea typeface="Times New Roman" panose="02020603050405020304" pitchFamily="18" charset="0"/>
              </a:rPr>
              <a:t>T</a:t>
            </a:r>
            <a:r>
              <a:rPr lang="en-US" altLang="en-US" sz="900" u="sng" dirty="0" err="1">
                <a:solidFill>
                  <a:srgbClr val="008080"/>
                </a:solidFill>
                <a:latin typeface="Arial" panose="020B0604020202020204" pitchFamily="34" charset="0"/>
                <a:ea typeface="Times New Roman" panose="02020603050405020304" pitchFamily="18" charset="0"/>
              </a:rPr>
              <a:t>t</a:t>
            </a:r>
            <a:r>
              <a:rPr lang="en-US" altLang="en-US" sz="900" dirty="0" err="1">
                <a:solidFill>
                  <a:schemeClr val="tx1"/>
                </a:solidFill>
                <a:latin typeface="Arial" panose="020B0604020202020204" pitchFamily="34" charset="0"/>
                <a:ea typeface="Times New Roman" panose="02020603050405020304" pitchFamily="18" charset="0"/>
              </a:rPr>
              <a:t>he</a:t>
            </a:r>
            <a:r>
              <a:rPr lang="en-US" altLang="en-US" sz="900" dirty="0">
                <a:solidFill>
                  <a:schemeClr val="tx1"/>
                </a:solidFill>
                <a:latin typeface="Arial" panose="020B0604020202020204" pitchFamily="34" charset="0"/>
                <a:ea typeface="Times New Roman" panose="02020603050405020304" pitchFamily="18" charset="0"/>
              </a:rPr>
              <a:t> defending Council member</a:t>
            </a:r>
            <a:r>
              <a:rPr lang="en-US" altLang="en-US" sz="900" u="sng" dirty="0">
                <a:solidFill>
                  <a:srgbClr val="008080"/>
                </a:solidFill>
                <a:latin typeface="Arial" panose="020B0604020202020204" pitchFamily="34" charset="0"/>
                <a:ea typeface="Times New Roman" panose="02020603050405020304" pitchFamily="18" charset="0"/>
              </a:rPr>
              <a:t> shall be reinstated to the Pawnee Business Council and awarded reasonable costs and expenses, including</a:t>
            </a:r>
            <a:r>
              <a:rPr lang="en-US" altLang="en-US" sz="900" dirty="0">
                <a:solidFill>
                  <a:srgbClr val="FF0000"/>
                </a:solidFill>
                <a:latin typeface="Arial" panose="020B0604020202020204" pitchFamily="34" charset="0"/>
                <a:ea typeface="Times New Roman" panose="02020603050405020304" pitchFamily="18" charset="0"/>
              </a:rPr>
              <a:t> may be represented by Counsel.  If the Court denies the petition then the defending Council member shall be awarded costs and</a:t>
            </a:r>
            <a:r>
              <a:rPr lang="en-US" altLang="en-US" sz="900" dirty="0">
                <a:solidFill>
                  <a:schemeClr val="tx1"/>
                </a:solidFill>
                <a:latin typeface="Arial" panose="020B0604020202020204" pitchFamily="34" charset="0"/>
                <a:ea typeface="Times New Roman" panose="02020603050405020304" pitchFamily="18" charset="0"/>
              </a:rPr>
              <a:t> attorney fees</a:t>
            </a:r>
            <a:r>
              <a:rPr lang="en-US" altLang="en-US" sz="900" u="sng" dirty="0">
                <a:solidFill>
                  <a:srgbClr val="008080"/>
                </a:solidFill>
                <a:latin typeface="Arial" panose="020B0604020202020204" pitchFamily="34" charset="0"/>
                <a:ea typeface="Times New Roman" panose="02020603050405020304" pitchFamily="18" charset="0"/>
              </a:rPr>
              <a:t>,</a:t>
            </a:r>
            <a:r>
              <a:rPr lang="en-US" altLang="en-US" sz="900" dirty="0">
                <a:solidFill>
                  <a:schemeClr val="tx1"/>
                </a:solidFill>
                <a:latin typeface="Arial" panose="020B0604020202020204" pitchFamily="34" charset="0"/>
                <a:ea typeface="Times New Roman" panose="02020603050405020304" pitchFamily="18" charset="0"/>
              </a:rPr>
              <a:t> not to exceed</a:t>
            </a:r>
            <a:r>
              <a:rPr lang="en-US" altLang="en-US" sz="900" u="sng" dirty="0">
                <a:solidFill>
                  <a:srgbClr val="008080"/>
                </a:solidFill>
                <a:latin typeface="Arial" panose="020B0604020202020204" pitchFamily="34" charset="0"/>
                <a:ea typeface="Times New Roman" panose="02020603050405020304" pitchFamily="18" charset="0"/>
              </a:rPr>
              <a:t> Ten Thousand Dollars</a:t>
            </a:r>
            <a:r>
              <a:rPr lang="en-US" altLang="en-US" sz="900" dirty="0">
                <a:solidFill>
                  <a:schemeClr val="tx1"/>
                </a:solidFill>
                <a:latin typeface="Arial" panose="020B0604020202020204" pitchFamily="34" charset="0"/>
                <a:ea typeface="Times New Roman" panose="02020603050405020304" pitchFamily="18" charset="0"/>
              </a:rPr>
              <a:t> </a:t>
            </a:r>
            <a:r>
              <a:rPr lang="en-US" altLang="en-US" sz="900" u="sng" dirty="0">
                <a:solidFill>
                  <a:srgbClr val="008080"/>
                </a:solidFill>
                <a:latin typeface="Arial" panose="020B0604020202020204" pitchFamily="34" charset="0"/>
                <a:ea typeface="Times New Roman" panose="02020603050405020304" pitchFamily="18" charset="0"/>
              </a:rPr>
              <a:t>(</a:t>
            </a:r>
            <a:r>
              <a:rPr lang="en-US" altLang="en-US" sz="900" dirty="0">
                <a:solidFill>
                  <a:schemeClr val="tx1"/>
                </a:solidFill>
                <a:latin typeface="Arial" panose="020B0604020202020204" pitchFamily="34" charset="0"/>
                <a:ea typeface="Times New Roman" panose="02020603050405020304" pitchFamily="18" charset="0"/>
              </a:rPr>
              <a:t>$10,000</a:t>
            </a:r>
            <a:r>
              <a:rPr lang="en-US" altLang="en-US" sz="900" u="sng" dirty="0">
                <a:solidFill>
                  <a:srgbClr val="008080"/>
                </a:solidFill>
                <a:latin typeface="Arial" panose="020B0604020202020204" pitchFamily="34" charset="0"/>
                <a:ea typeface="Times New Roman" panose="02020603050405020304" pitchFamily="18" charset="0"/>
              </a:rPr>
              <a:t>)</a:t>
            </a:r>
            <a:r>
              <a:rPr lang="en-US" altLang="en-US" sz="900" dirty="0">
                <a:solidFill>
                  <a:srgbClr val="FF0000"/>
                </a:solidFill>
                <a:latin typeface="Arial" panose="020B0604020202020204" pitchFamily="34" charset="0"/>
                <a:ea typeface="Times New Roman" panose="02020603050405020304" pitchFamily="18" charset="0"/>
              </a:rPr>
              <a:t>.00</a:t>
            </a:r>
            <a:r>
              <a:rPr lang="en-US" altLang="en-US" sz="900" u="sng" dirty="0">
                <a:solidFill>
                  <a:srgbClr val="008080"/>
                </a:solidFill>
                <a:latin typeface="Arial" panose="020B0604020202020204" pitchFamily="34" charset="0"/>
                <a:ea typeface="Times New Roman" panose="02020603050405020304" pitchFamily="18" charset="0"/>
              </a:rPr>
              <a:t>, and any other relief that the Court deems fair and reasonable.</a:t>
            </a:r>
            <a:endParaRPr lang="en-US" altLang="en-US" sz="900" dirty="0">
              <a:solidFill>
                <a:schemeClr val="tx1"/>
              </a:solidFill>
              <a:latin typeface="Arial" panose="020B0604020202020204" pitchFamily="34" charset="0"/>
            </a:endParaRPr>
          </a:p>
          <a:p>
            <a:pPr marL="914400" lvl="2" indent="0" algn="just" eaLnBrk="0" fontAlgn="base" hangingPunct="0">
              <a:lnSpc>
                <a:spcPct val="100000"/>
              </a:lnSpc>
              <a:spcBef>
                <a:spcPct val="0"/>
              </a:spcBef>
              <a:spcAft>
                <a:spcPct val="0"/>
              </a:spcAft>
              <a:buFontTx/>
              <a:buAutoNum type="arabi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The costs and expenses, including attorney fees, shall be paid from Pawnee Nation funds. </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All parties may be represented by an attorney of his/her choosing, provided at his/her own expense for the purposes of this Section.</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Either party may seek an appeal of the decision of the District Court by filing an appeal with the Pawnee Nation Supreme Court.</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No Pawnee Business Council member shall be subject to removal </a:t>
            </a:r>
            <a:r>
              <a:rPr lang="en-US" altLang="en-US" sz="900" dirty="0">
                <a:solidFill>
                  <a:srgbClr val="FF0000"/>
                </a:solidFill>
                <a:latin typeface="Arial" panose="020B0604020202020204" pitchFamily="34" charset="0"/>
                <a:ea typeface="Times New Roman" panose="02020603050405020304" pitchFamily="18" charset="0"/>
              </a:rPr>
              <a:t>If the petition was filed by Business Council or the Attorney General the cost of attorney fees shall be paid from tribal funds. If the petition was filed by an individual the cost of attorney fees shall be paid from the deposit. An exonerated Council member charged under paragraph (iv) (b) or (iv) (c) of this Section shall not be charged again under such paragraph </a:t>
            </a:r>
            <a:r>
              <a:rPr lang="en-US" altLang="en-US" sz="900" dirty="0">
                <a:solidFill>
                  <a:schemeClr val="tx1"/>
                </a:solidFill>
                <a:latin typeface="Arial" panose="020B0604020202020204" pitchFamily="34" charset="0"/>
                <a:ea typeface="Times New Roman" panose="02020603050405020304" pitchFamily="18" charset="0"/>
              </a:rPr>
              <a:t>until more than twelve</a:t>
            </a:r>
            <a:r>
              <a:rPr lang="en-US" altLang="en-US" sz="900" u="sng" dirty="0">
                <a:solidFill>
                  <a:srgbClr val="008080"/>
                </a:solidFill>
                <a:latin typeface="Arial" panose="020B0604020202020204" pitchFamily="34" charset="0"/>
                <a:ea typeface="Times New Roman" panose="02020603050405020304" pitchFamily="18" charset="0"/>
              </a:rPr>
              <a:t> (12)</a:t>
            </a:r>
            <a:r>
              <a:rPr lang="en-US" altLang="en-US" sz="900" dirty="0">
                <a:solidFill>
                  <a:schemeClr val="tx1"/>
                </a:solidFill>
                <a:latin typeface="Arial" panose="020B0604020202020204" pitchFamily="34" charset="0"/>
                <a:ea typeface="Times New Roman" panose="02020603050405020304" pitchFamily="18" charset="0"/>
              </a:rPr>
              <a:t> months have passed since the previous petition</a:t>
            </a:r>
            <a:r>
              <a:rPr lang="en-US" altLang="en-US" sz="900" u="sng" dirty="0">
                <a:solidFill>
                  <a:srgbClr val="008080"/>
                </a:solidFill>
                <a:latin typeface="Arial" panose="020B0604020202020204" pitchFamily="34" charset="0"/>
                <a:ea typeface="Times New Roman" panose="02020603050405020304" pitchFamily="18" charset="0"/>
              </a:rPr>
              <a:t> for removal</a:t>
            </a:r>
            <a:r>
              <a:rPr lang="en-US" altLang="en-US" sz="900" dirty="0">
                <a:solidFill>
                  <a:schemeClr val="tx1"/>
                </a:solidFill>
                <a:latin typeface="Arial" panose="020B0604020202020204" pitchFamily="34" charset="0"/>
                <a:ea typeface="Times New Roman" panose="02020603050405020304" pitchFamily="18" charset="0"/>
              </a:rPr>
              <a:t> was filed.</a:t>
            </a:r>
            <a:endParaRPr lang="en-US" altLang="en-US" sz="900" dirty="0">
              <a:solidFill>
                <a:schemeClr val="tx1"/>
              </a:solidFill>
              <a:latin typeface="Arial" panose="020B0604020202020204" pitchFamily="34" charset="0"/>
            </a:endParaRPr>
          </a:p>
          <a:p>
            <a:pPr marL="457200" lvl="1" indent="0" algn="just" eaLnBrk="0" fontAlgn="base" hangingPunct="0">
              <a:lnSpc>
                <a:spcPct val="100000"/>
              </a:lnSpc>
              <a:spcBef>
                <a:spcPct val="0"/>
              </a:spcBef>
              <a:spcAft>
                <a:spcPct val="0"/>
              </a:spcAft>
              <a:buFontTx/>
              <a:buAutoNum type="alphaUcParenBoth"/>
              <a:tabLst>
                <a:tab pos="685800" algn="l"/>
              </a:tabLst>
            </a:pPr>
            <a:r>
              <a:rPr lang="en-US" altLang="en-US" sz="900" u="sng" dirty="0">
                <a:solidFill>
                  <a:srgbClr val="008080"/>
                </a:solidFill>
                <a:latin typeface="Arial" panose="020B0604020202020204" pitchFamily="34" charset="0"/>
                <a:ea typeface="Times New Roman" panose="02020603050405020304" pitchFamily="18" charset="0"/>
              </a:rPr>
              <a:t>A Pawnee Business Council member removed from office shall not</a:t>
            </a:r>
            <a:r>
              <a:rPr lang="en-US" altLang="en-US" sz="900" dirty="0">
                <a:solidFill>
                  <a:schemeClr val="tx1"/>
                </a:solidFill>
                <a:latin typeface="Arial" panose="020B0604020202020204" pitchFamily="34" charset="0"/>
                <a:ea typeface="Times New Roman" panose="02020603050405020304" pitchFamily="18" charset="0"/>
              </a:rPr>
              <a:t> </a:t>
            </a:r>
            <a:r>
              <a:rPr lang="en-US" altLang="en-US" sz="900" u="sng" dirty="0">
                <a:solidFill>
                  <a:srgbClr val="008080"/>
                </a:solidFill>
                <a:latin typeface="Arial" panose="020B0604020202020204" pitchFamily="34" charset="0"/>
                <a:ea typeface="Times New Roman" panose="02020603050405020304" pitchFamily="18" charset="0"/>
              </a:rPr>
              <a:t>be prohibited from running or holding office again at any time in the future, provided they meet eligibility requirements in Article IV. </a:t>
            </a:r>
            <a:endParaRPr lang="en-US" altLang="en-US" sz="900" dirty="0">
              <a:solidFill>
                <a:schemeClr val="tx1"/>
              </a:solidFill>
              <a:latin typeface="Arial" panose="020B0604020202020204" pitchFamily="34" charset="0"/>
            </a:endParaRPr>
          </a:p>
          <a:p>
            <a:pPr marL="0" lvl="0" indent="0" algn="just" eaLnBrk="0" fontAlgn="base" hangingPunct="0">
              <a:lnSpc>
                <a:spcPct val="100000"/>
              </a:lnSpc>
              <a:spcBef>
                <a:spcPct val="0"/>
              </a:spcBef>
              <a:spcAft>
                <a:spcPct val="0"/>
              </a:spcAft>
              <a:buNone/>
              <a:tabLst>
                <a:tab pos="685800" algn="l"/>
              </a:tabLst>
            </a:pPr>
            <a:r>
              <a:rPr lang="en-US" altLang="en-US" sz="900" dirty="0">
                <a:solidFill>
                  <a:srgbClr val="FF0000"/>
                </a:solidFill>
                <a:latin typeface="Arial" panose="020B0604020202020204" pitchFamily="34" charset="0"/>
                <a:ea typeface="Times New Roman" panose="02020603050405020304" pitchFamily="18" charset="0"/>
              </a:rPr>
              <a:t>If a petition filed by individual(s) is successful then their $10,000 deposit shall be refunded.  If the attorney fees of a winning defendant are less than $10,000 then the balance shall be refunded.</a:t>
            </a:r>
            <a:endParaRPr lang="en-US" altLang="en-US" sz="900" dirty="0">
              <a:solidFill>
                <a:schemeClr val="tx1"/>
              </a:solidFill>
              <a:latin typeface="Arial" panose="020B0604020202020204" pitchFamily="34" charset="0"/>
            </a:endParaRPr>
          </a:p>
          <a:p>
            <a:endParaRPr lang="en-US" dirty="0"/>
          </a:p>
        </p:txBody>
      </p:sp>
    </p:spTree>
    <p:extLst>
      <p:ext uri="{BB962C8B-B14F-4D97-AF65-F5344CB8AC3E}">
        <p14:creationId xmlns:p14="http://schemas.microsoft.com/office/powerpoint/2010/main" val="214343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2A26-A114-48EF-8F5C-D55F0C3B4740}"/>
              </a:ext>
            </a:extLst>
          </p:cNvPr>
          <p:cNvSpPr>
            <a:spLocks noGrp="1"/>
          </p:cNvSpPr>
          <p:nvPr>
            <p:ph type="title"/>
          </p:nvPr>
        </p:nvSpPr>
        <p:spPr>
          <a:xfrm>
            <a:off x="2787943" y="545569"/>
            <a:ext cx="6450649" cy="956346"/>
          </a:xfrm>
        </p:spPr>
        <p:txBody>
          <a:bodyPr>
            <a:normAutofit/>
          </a:bodyPr>
          <a:lstStyle/>
          <a:p>
            <a:r>
              <a:rPr lang="en-US" sz="4400" dirty="0"/>
              <a:t>Amendment L (Clean)</a:t>
            </a:r>
          </a:p>
        </p:txBody>
      </p:sp>
      <p:sp>
        <p:nvSpPr>
          <p:cNvPr id="4" name="Slide Number Placeholder 3">
            <a:extLst>
              <a:ext uri="{FF2B5EF4-FFF2-40B4-BE49-F238E27FC236}">
                <a16:creationId xmlns:a16="http://schemas.microsoft.com/office/drawing/2014/main" id="{028852C1-607E-490C-B23C-73AF2906D8E5}"/>
              </a:ext>
            </a:extLst>
          </p:cNvPr>
          <p:cNvSpPr>
            <a:spLocks noGrp="1"/>
          </p:cNvSpPr>
          <p:nvPr>
            <p:ph type="sldNum" sz="quarter" idx="12"/>
          </p:nvPr>
        </p:nvSpPr>
        <p:spPr/>
        <p:txBody>
          <a:bodyPr/>
          <a:lstStyle/>
          <a:p>
            <a:fld id="{D495E168-DA5E-4888-8D8A-92B118324C14}" type="slidenum">
              <a:rPr lang="en-US" noProof="0" smtClean="0"/>
              <a:pPr/>
              <a:t>23</a:t>
            </a:fld>
            <a:endParaRPr lang="en-US" noProof="0" dirty="0"/>
          </a:p>
        </p:txBody>
      </p:sp>
      <p:pic>
        <p:nvPicPr>
          <p:cNvPr id="7" name="Content Placeholder 6">
            <a:extLst>
              <a:ext uri="{FF2B5EF4-FFF2-40B4-BE49-F238E27FC236}">
                <a16:creationId xmlns:a16="http://schemas.microsoft.com/office/drawing/2014/main" id="{25F25E0A-6A50-40D7-8E9F-EC7C5AC31FCF}"/>
              </a:ext>
            </a:extLst>
          </p:cNvPr>
          <p:cNvPicPr>
            <a:picLocks noGrp="1" noChangeAspect="1"/>
          </p:cNvPicPr>
          <p:nvPr>
            <p:ph sz="half" idx="1"/>
          </p:nvPr>
        </p:nvPicPr>
        <p:blipFill>
          <a:blip r:embed="rId2"/>
          <a:stretch>
            <a:fillRect/>
          </a:stretch>
        </p:blipFill>
        <p:spPr>
          <a:xfrm>
            <a:off x="838200" y="1366837"/>
            <a:ext cx="3115961" cy="4124325"/>
          </a:xfrm>
          <a:prstGeom prst="rect">
            <a:avLst/>
          </a:prstGeom>
        </p:spPr>
      </p:pic>
      <p:pic>
        <p:nvPicPr>
          <p:cNvPr id="8" name="Content Placeholder 7">
            <a:extLst>
              <a:ext uri="{FF2B5EF4-FFF2-40B4-BE49-F238E27FC236}">
                <a16:creationId xmlns:a16="http://schemas.microsoft.com/office/drawing/2014/main" id="{4914D4BC-D32B-4D8C-9C33-7BAC6CC05F3C}"/>
              </a:ext>
            </a:extLst>
          </p:cNvPr>
          <p:cNvPicPr>
            <a:picLocks noGrp="1" noChangeAspect="1"/>
          </p:cNvPicPr>
          <p:nvPr>
            <p:ph sz="half" idx="2"/>
          </p:nvPr>
        </p:nvPicPr>
        <p:blipFill>
          <a:blip r:embed="rId3"/>
          <a:stretch>
            <a:fillRect/>
          </a:stretch>
        </p:blipFill>
        <p:spPr>
          <a:xfrm>
            <a:off x="4124843" y="1366837"/>
            <a:ext cx="3115961" cy="4124325"/>
          </a:xfrm>
          <a:prstGeom prst="rect">
            <a:avLst/>
          </a:prstGeom>
        </p:spPr>
      </p:pic>
      <p:sp>
        <p:nvSpPr>
          <p:cNvPr id="9" name="TextBox 8">
            <a:extLst>
              <a:ext uri="{FF2B5EF4-FFF2-40B4-BE49-F238E27FC236}">
                <a16:creationId xmlns:a16="http://schemas.microsoft.com/office/drawing/2014/main" id="{1BFD6CD6-302D-468E-B96D-E12EA495621F}"/>
              </a:ext>
            </a:extLst>
          </p:cNvPr>
          <p:cNvSpPr txBox="1"/>
          <p:nvPr/>
        </p:nvSpPr>
        <p:spPr>
          <a:xfrm>
            <a:off x="2525086" y="5904328"/>
            <a:ext cx="7516535" cy="369332"/>
          </a:xfrm>
          <a:prstGeom prst="rect">
            <a:avLst/>
          </a:prstGeom>
          <a:noFill/>
        </p:spPr>
        <p:txBody>
          <a:bodyPr wrap="square" rtlCol="0">
            <a:spAutoFit/>
          </a:bodyPr>
          <a:lstStyle/>
          <a:p>
            <a:r>
              <a:rPr lang="en-US"/>
              <a:t>ARTICLE VII - FORFEITURE, RECALL, SUSPENSION, REMOVAL</a:t>
            </a:r>
            <a:endParaRPr lang="en-US" dirty="0"/>
          </a:p>
        </p:txBody>
      </p:sp>
      <p:sp>
        <p:nvSpPr>
          <p:cNvPr id="10" name="TextBox 9">
            <a:extLst>
              <a:ext uri="{FF2B5EF4-FFF2-40B4-BE49-F238E27FC236}">
                <a16:creationId xmlns:a16="http://schemas.microsoft.com/office/drawing/2014/main" id="{9DCA530C-7828-460E-B626-B271FAAC66FE}"/>
              </a:ext>
            </a:extLst>
          </p:cNvPr>
          <p:cNvSpPr txBox="1"/>
          <p:nvPr/>
        </p:nvSpPr>
        <p:spPr>
          <a:xfrm>
            <a:off x="7894039" y="2162740"/>
            <a:ext cx="3615655" cy="2585323"/>
          </a:xfrm>
          <a:prstGeom prst="rect">
            <a:avLst/>
          </a:prstGeom>
          <a:noFill/>
        </p:spPr>
        <p:txBody>
          <a:bodyPr wrap="square" rtlCol="0">
            <a:spAutoFit/>
          </a:bodyPr>
          <a:lstStyle/>
          <a:p>
            <a:r>
              <a:rPr lang="en-US" i="1" dirty="0"/>
              <a:t>To clean up this Article to make it easier to read and understand; remove the list of enumerated crimes under Section 4; clarify the processes and procedures for recall, suspension, and recall; define removal for cause; and set forth petition for removal requirements. </a:t>
            </a:r>
          </a:p>
          <a:p>
            <a:endParaRPr lang="en-US" dirty="0"/>
          </a:p>
        </p:txBody>
      </p:sp>
    </p:spTree>
    <p:extLst>
      <p:ext uri="{BB962C8B-B14F-4D97-AF65-F5344CB8AC3E}">
        <p14:creationId xmlns:p14="http://schemas.microsoft.com/office/powerpoint/2010/main" val="282395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8C8B8-E5E1-01A6-A7AC-40420339B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A6116-5FF8-E110-D408-41882CFE4B68}"/>
              </a:ext>
            </a:extLst>
          </p:cNvPr>
          <p:cNvSpPr>
            <a:spLocks noGrp="1"/>
          </p:cNvSpPr>
          <p:nvPr>
            <p:ph type="title"/>
          </p:nvPr>
        </p:nvSpPr>
        <p:spPr>
          <a:xfrm>
            <a:off x="6341818" y="630621"/>
            <a:ext cx="4853152" cy="993227"/>
          </a:xfrm>
        </p:spPr>
        <p:txBody>
          <a:bodyPr>
            <a:normAutofit fontScale="90000"/>
          </a:bodyPr>
          <a:lstStyle/>
          <a:p>
            <a:r>
              <a:rPr lang="en-US" dirty="0"/>
              <a:t>Amendment M (Draft)</a:t>
            </a:r>
          </a:p>
        </p:txBody>
      </p:sp>
      <p:sp>
        <p:nvSpPr>
          <p:cNvPr id="3" name="Footer Placeholder 2">
            <a:extLst>
              <a:ext uri="{FF2B5EF4-FFF2-40B4-BE49-F238E27FC236}">
                <a16:creationId xmlns:a16="http://schemas.microsoft.com/office/drawing/2014/main" id="{DAF046BF-3D33-BFC1-E4F5-262209DAA6AF}"/>
              </a:ext>
            </a:extLst>
          </p:cNvPr>
          <p:cNvSpPr>
            <a:spLocks noGrp="1"/>
          </p:cNvSpPr>
          <p:nvPr>
            <p:ph type="ftr" sz="quarter" idx="11"/>
          </p:nvPr>
        </p:nvSpPr>
        <p:spPr>
          <a:xfrm>
            <a:off x="7200792" y="6016890"/>
            <a:ext cx="4401206" cy="3651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6D3200"/>
                </a:solidFill>
                <a:effectLst/>
                <a:uLnTx/>
                <a:uFillTx/>
                <a:latin typeface="Book Antiqua"/>
                <a:ea typeface="+mn-ea"/>
                <a:cs typeface="+mn-cs"/>
              </a:rPr>
              <a:t>ARTICLE VIII - RÊSÂRU COUNCIL</a:t>
            </a:r>
          </a:p>
          <a:p>
            <a:endParaRPr lang="en-US" noProof="0" dirty="0"/>
          </a:p>
        </p:txBody>
      </p:sp>
      <p:sp>
        <p:nvSpPr>
          <p:cNvPr id="4" name="Slide Number Placeholder 3">
            <a:extLst>
              <a:ext uri="{FF2B5EF4-FFF2-40B4-BE49-F238E27FC236}">
                <a16:creationId xmlns:a16="http://schemas.microsoft.com/office/drawing/2014/main" id="{DF9CBB27-7524-C70E-0CE6-9D26DA789FC3}"/>
              </a:ext>
            </a:extLst>
          </p:cNvPr>
          <p:cNvSpPr>
            <a:spLocks noGrp="1"/>
          </p:cNvSpPr>
          <p:nvPr>
            <p:ph type="sldNum" sz="quarter" idx="12"/>
          </p:nvPr>
        </p:nvSpPr>
        <p:spPr/>
        <p:txBody>
          <a:bodyPr/>
          <a:lstStyle/>
          <a:p>
            <a:fld id="{D495E168-DA5E-4888-8D8A-92B118324C14}" type="slidenum">
              <a:rPr lang="en-US" noProof="0" smtClean="0"/>
              <a:pPr/>
              <a:t>24</a:t>
            </a:fld>
            <a:endParaRPr lang="en-US" noProof="0" dirty="0"/>
          </a:p>
        </p:txBody>
      </p:sp>
      <p:sp>
        <p:nvSpPr>
          <p:cNvPr id="12" name="Rectangle 2">
            <a:extLst>
              <a:ext uri="{FF2B5EF4-FFF2-40B4-BE49-F238E27FC236}">
                <a16:creationId xmlns:a16="http://schemas.microsoft.com/office/drawing/2014/main" id="{EFD5B04D-8621-8C02-5953-44EC821C7E5C}"/>
              </a:ext>
            </a:extLst>
          </p:cNvPr>
          <p:cNvSpPr>
            <a:spLocks noGrp="1" noChangeArrowheads="1"/>
          </p:cNvSpPr>
          <p:nvPr>
            <p:ph sz="half" idx="1"/>
          </p:nvPr>
        </p:nvSpPr>
        <p:spPr bwMode="auto">
          <a:xfrm>
            <a:off x="838200" y="630621"/>
            <a:ext cx="5257800"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ARTICLE VIII - </a:t>
            </a:r>
            <a:r>
              <a:rPr kumimoji="0" lang="en-US" altLang="en-US" sz="11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(DRAFT)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shall consist of eight (8) members with a quorum of five (5) to transact business. Each band shall have two (2) representatives on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selected by the members of the tribal bands,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Čawî’</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Chaui</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Kitkehaki</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Kitkehahki</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Pîtahawirâta</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Pitahawirata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Ckiri</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Skidi</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shall have the right to review all acts of the Pawnee Business Council regarding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membership</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citizenship</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claims or rights growing out of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T</a:t>
            </a:r>
            <a:r>
              <a:rPr kumimoji="0" lang="en-US" altLang="en-U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reaties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between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the United States, provided:</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Such acts of the Pawnee Business Council shall be valid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and valid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unless formally disapproved by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within thirty (30) days after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such</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the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acts are referred to the</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latter</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Council;</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Where such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acts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are disapproved by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the Pawnee Business Council may submit them to a referendum</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vote by</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Pawnee Nation</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citizens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the</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y</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acts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come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valid and effective if approved by a majority vote of the adult</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citizens</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members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voting in person or by absentee ballot; provided, that, at least fifty (50) of those qualified to vote shall cast ballots in such election.</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2.</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Bands of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elect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its</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respective representative under rules and regulations prescribed by the Chiefs of each Band. The representatives selected shall serve until the next regular selection of members of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3.</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Vacancies in the membership of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shall be filled under rules and regulations prescribed by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4.</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shall have the power to establish its own offices and to designate its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own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officers,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to fix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is</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set</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its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own meeting days, and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to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adopt its own rules of procedure; provided a quorum is present to transact business. Records of the proceedings of this body shall be kept.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5.</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 members of the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shall attend tribal constitution classes as prescribed by the Pawnee Business Council.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Placeholder 8">
            <a:extLst>
              <a:ext uri="{FF2B5EF4-FFF2-40B4-BE49-F238E27FC236}">
                <a16:creationId xmlns:a16="http://schemas.microsoft.com/office/drawing/2014/main" id="{B0835904-3F18-090E-B438-63067E2C1B25}"/>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rcRect l="15587" r="15587"/>
          <a:stretch>
            <a:fillRect/>
          </a:stretch>
        </p:blipFill>
        <p:spPr>
          <a:xfrm>
            <a:off x="6567791" y="2303111"/>
            <a:ext cx="4401206" cy="3199055"/>
          </a:xfrm>
        </p:spPr>
      </p:pic>
    </p:spTree>
    <p:extLst>
      <p:ext uri="{BB962C8B-B14F-4D97-AF65-F5344CB8AC3E}">
        <p14:creationId xmlns:p14="http://schemas.microsoft.com/office/powerpoint/2010/main" val="72548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FD90B2-77B4-491B-81D9-7951155D90D3}"/>
              </a:ext>
            </a:extLst>
          </p:cNvPr>
          <p:cNvSpPr>
            <a:spLocks noGrp="1"/>
          </p:cNvSpPr>
          <p:nvPr>
            <p:ph type="sldNum" sz="quarter" idx="12"/>
          </p:nvPr>
        </p:nvSpPr>
        <p:spPr/>
        <p:txBody>
          <a:bodyPr/>
          <a:lstStyle/>
          <a:p>
            <a:fld id="{D495E168-DA5E-4888-8D8A-92B118324C14}" type="slidenum">
              <a:rPr lang="en-US" noProof="0" smtClean="0"/>
              <a:pPr/>
              <a:t>25</a:t>
            </a:fld>
            <a:endParaRPr lang="en-US" noProof="0" dirty="0"/>
          </a:p>
        </p:txBody>
      </p:sp>
      <p:sp>
        <p:nvSpPr>
          <p:cNvPr id="3" name="Title 2">
            <a:extLst>
              <a:ext uri="{FF2B5EF4-FFF2-40B4-BE49-F238E27FC236}">
                <a16:creationId xmlns:a16="http://schemas.microsoft.com/office/drawing/2014/main" id="{C42FBE0E-C8D8-48BF-AA91-04124C010D94}"/>
              </a:ext>
            </a:extLst>
          </p:cNvPr>
          <p:cNvSpPr>
            <a:spLocks noGrp="1"/>
          </p:cNvSpPr>
          <p:nvPr>
            <p:ph type="title"/>
          </p:nvPr>
        </p:nvSpPr>
        <p:spPr>
          <a:xfrm>
            <a:off x="6571598" y="945364"/>
            <a:ext cx="4257905" cy="937446"/>
          </a:xfrm>
        </p:spPr>
        <p:txBody>
          <a:bodyPr>
            <a:normAutofit fontScale="90000"/>
          </a:bodyPr>
          <a:lstStyle/>
          <a:p>
            <a:r>
              <a:rPr lang="en-US" dirty="0"/>
              <a:t>Amendment M (Clean)</a:t>
            </a:r>
          </a:p>
        </p:txBody>
      </p:sp>
      <p:sp>
        <p:nvSpPr>
          <p:cNvPr id="5" name="Text Placeholder 4">
            <a:extLst>
              <a:ext uri="{FF2B5EF4-FFF2-40B4-BE49-F238E27FC236}">
                <a16:creationId xmlns:a16="http://schemas.microsoft.com/office/drawing/2014/main" id="{E981E74C-60FF-4F67-B68A-C0CB66EAC7B6}"/>
              </a:ext>
            </a:extLst>
          </p:cNvPr>
          <p:cNvSpPr>
            <a:spLocks noGrp="1"/>
          </p:cNvSpPr>
          <p:nvPr>
            <p:ph type="body" sz="quarter" idx="13"/>
          </p:nvPr>
        </p:nvSpPr>
        <p:spPr>
          <a:xfrm>
            <a:off x="3836420" y="5762171"/>
            <a:ext cx="4519159" cy="639683"/>
          </a:xfrm>
        </p:spPr>
        <p:txBody>
          <a:bodyPr/>
          <a:lstStyle/>
          <a:p>
            <a:r>
              <a:rPr lang="en-US" dirty="0"/>
              <a:t>ARTICLE VIII - RÊSÂRU COUNCIL</a:t>
            </a:r>
          </a:p>
        </p:txBody>
      </p:sp>
      <p:pic>
        <p:nvPicPr>
          <p:cNvPr id="12" name="Picture 11">
            <a:extLst>
              <a:ext uri="{FF2B5EF4-FFF2-40B4-BE49-F238E27FC236}">
                <a16:creationId xmlns:a16="http://schemas.microsoft.com/office/drawing/2014/main" id="{F058056F-21BD-3D45-E9C7-0C3A6BE5895A}"/>
              </a:ext>
            </a:extLst>
          </p:cNvPr>
          <p:cNvPicPr>
            <a:picLocks noChangeAspect="1"/>
          </p:cNvPicPr>
          <p:nvPr/>
        </p:nvPicPr>
        <p:blipFill>
          <a:blip r:embed="rId2"/>
          <a:stretch>
            <a:fillRect/>
          </a:stretch>
        </p:blipFill>
        <p:spPr>
          <a:xfrm>
            <a:off x="369844" y="1173092"/>
            <a:ext cx="5836515" cy="4844823"/>
          </a:xfrm>
          <a:prstGeom prst="rect">
            <a:avLst/>
          </a:prstGeom>
        </p:spPr>
      </p:pic>
      <p:sp>
        <p:nvSpPr>
          <p:cNvPr id="11" name="Text Placeholder 10">
            <a:extLst>
              <a:ext uri="{FF2B5EF4-FFF2-40B4-BE49-F238E27FC236}">
                <a16:creationId xmlns:a16="http://schemas.microsoft.com/office/drawing/2014/main" id="{294AFA45-9BC4-3A42-B66C-03AF3DB0A05E}"/>
              </a:ext>
            </a:extLst>
          </p:cNvPr>
          <p:cNvSpPr>
            <a:spLocks noGrp="1"/>
          </p:cNvSpPr>
          <p:nvPr>
            <p:ph type="body" sz="quarter" idx="14"/>
          </p:nvPr>
        </p:nvSpPr>
        <p:spPr>
          <a:xfrm>
            <a:off x="6658437" y="2598952"/>
            <a:ext cx="4722917" cy="1205489"/>
          </a:xfrm>
        </p:spPr>
        <p:txBody>
          <a:bodyPr/>
          <a:lstStyle/>
          <a:p>
            <a:pPr marL="0" indent="0">
              <a:buNone/>
            </a:pPr>
            <a:r>
              <a:rPr lang="en-US" i="1" dirty="0"/>
              <a:t>To clean up this Article to make it easier to read and understand, and to incorporate the proper Pawnee language and dialect.</a:t>
            </a:r>
          </a:p>
          <a:p>
            <a:pPr marL="0" indent="0">
              <a:buNone/>
            </a:pPr>
            <a:endParaRPr lang="en-US" dirty="0"/>
          </a:p>
        </p:txBody>
      </p:sp>
    </p:spTree>
    <p:extLst>
      <p:ext uri="{BB962C8B-B14F-4D97-AF65-F5344CB8AC3E}">
        <p14:creationId xmlns:p14="http://schemas.microsoft.com/office/powerpoint/2010/main" val="371134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48F5-4234-264F-1FC2-DB022ACEFC05}"/>
              </a:ext>
            </a:extLst>
          </p:cNvPr>
          <p:cNvSpPr>
            <a:spLocks noGrp="1"/>
          </p:cNvSpPr>
          <p:nvPr>
            <p:ph type="title"/>
          </p:nvPr>
        </p:nvSpPr>
        <p:spPr>
          <a:xfrm>
            <a:off x="947382" y="788276"/>
            <a:ext cx="10515600" cy="609324"/>
          </a:xfrm>
        </p:spPr>
        <p:txBody>
          <a:bodyP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t>Amendment N - </a:t>
            </a:r>
            <a:r>
              <a:rPr kumimoji="0" lang="en-US" sz="1800" b="0" i="0" u="none" strike="noStrike" kern="1200" cap="none" spc="0" normalizeH="0" baseline="0" noProof="0" dirty="0">
                <a:ln>
                  <a:noFill/>
                </a:ln>
                <a:solidFill>
                  <a:prstClr val="black"/>
                </a:solidFill>
                <a:effectLst/>
                <a:uLnTx/>
                <a:uFillTx/>
                <a:latin typeface="Book Antiqua"/>
                <a:ea typeface="+mn-ea"/>
                <a:cs typeface="+mn-cs"/>
              </a:rPr>
              <a:t>ARTICLE IX – COURTS (DRAFT)</a:t>
            </a:r>
            <a:br>
              <a:rPr kumimoji="0" lang="en-US" sz="1800" b="0" i="0" u="none" strike="noStrike" kern="1200" cap="none" spc="0" normalizeH="0" baseline="0" noProof="0" dirty="0">
                <a:ln>
                  <a:noFill/>
                </a:ln>
                <a:solidFill>
                  <a:prstClr val="black"/>
                </a:solidFill>
                <a:effectLst/>
                <a:uLnTx/>
                <a:uFillTx/>
                <a:latin typeface="Book Antiqua"/>
                <a:ea typeface="+mn-ea"/>
                <a:cs typeface="+mn-cs"/>
              </a:rPr>
            </a:br>
            <a:endParaRPr lang="en-US" sz="4800" dirty="0"/>
          </a:p>
        </p:txBody>
      </p:sp>
      <p:sp>
        <p:nvSpPr>
          <p:cNvPr id="4" name="Slide Number Placeholder 3">
            <a:extLst>
              <a:ext uri="{FF2B5EF4-FFF2-40B4-BE49-F238E27FC236}">
                <a16:creationId xmlns:a16="http://schemas.microsoft.com/office/drawing/2014/main" id="{20AD81A7-D89E-0386-0BCE-21EDB0ACF0B3}"/>
              </a:ext>
            </a:extLst>
          </p:cNvPr>
          <p:cNvSpPr>
            <a:spLocks noGrp="1"/>
          </p:cNvSpPr>
          <p:nvPr>
            <p:ph type="sldNum" sz="quarter" idx="12"/>
          </p:nvPr>
        </p:nvSpPr>
        <p:spPr/>
        <p:txBody>
          <a:bodyPr/>
          <a:lstStyle/>
          <a:p>
            <a:fld id="{D495E168-DA5E-4888-8D8A-92B118324C14}" type="slidenum">
              <a:rPr lang="en-US" noProof="0" smtClean="0"/>
              <a:pPr/>
              <a:t>26</a:t>
            </a:fld>
            <a:endParaRPr lang="en-US" noProof="0" dirty="0"/>
          </a:p>
        </p:txBody>
      </p:sp>
      <p:sp>
        <p:nvSpPr>
          <p:cNvPr id="6" name="Rectangle 1">
            <a:extLst>
              <a:ext uri="{FF2B5EF4-FFF2-40B4-BE49-F238E27FC236}">
                <a16:creationId xmlns:a16="http://schemas.microsoft.com/office/drawing/2014/main" id="{DE216237-D856-EC19-C069-C7F6FD598792}"/>
              </a:ext>
            </a:extLst>
          </p:cNvPr>
          <p:cNvSpPr>
            <a:spLocks noGrp="1" noChangeArrowheads="1"/>
          </p:cNvSpPr>
          <p:nvPr>
            <p:ph idx="1"/>
          </p:nvPr>
        </p:nvSpPr>
        <p:spPr bwMode="auto">
          <a:xfrm>
            <a:off x="413981" y="1304168"/>
            <a:ext cx="11394391"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Establishment of Authority</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95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Under its inherent sovereign authority,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t</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judicial power of the Pawnee Nation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shall be vested in the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current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Pawnee Nation Courts established by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this Article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Resolution 93-65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shall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consist of five</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(5)</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Judicial </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Officers</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Justices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at least one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(1)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trial court, known as the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Pawnee Nation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District Court, and additional courts as may be established by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tribal</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Pawnee</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Nation</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law.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courts shall be a separate branch of government.</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2</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Jurisdiction</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Courts of the Pawnee Nation</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 courts of general jurisdiction and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shall further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have jurisdiction in all cases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or controversies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arising under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Pawnee</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Nation Treaties, this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onstitution</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or as provided by Pawnee Nation</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law</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or in equity</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treaties of the Pawnee Nation of Oklahoma</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Pawnee Nation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Supreme Court shall have original jurisdiction in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only such cases as may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be</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cases</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controversies as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provided by law</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or in equity</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shall have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appellate jurisdiction in all other cases.</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3</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Selection of Judicial Officers</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Judges of the District Courts and the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Justices of the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Pawnee Nation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Supreme Court</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Judges of District Courts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 selected</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appointed</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by a majority vote of the Business Council.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Justices and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Judges</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Judges</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Justices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may</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by Supreme Court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r</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ule</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assume the duties of a member of the other court to hear a specific case in which the regular</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Judge or</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Justice</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 or Judges are</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is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disqualified or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are</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is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otherwise unable to perform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duty</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as to the case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Provided, no Judge or Justice shall preside over a matter in the Pawnee Nation Supreme Court if he/she presided over the same matter in the Pawnee Nation District Court.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4</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Term of Office</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Judges and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Justices</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Judges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 Pawnee Nation</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serve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terms according to Pawnee Nation law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six year terms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beginning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at</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on</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date of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his</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/her</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confirmation</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appointment</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in office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continu</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e</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ing</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if reconfirmed or until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his/</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her</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their</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successor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shall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be</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has</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been</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duly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appointed and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confirmed</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installed</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5</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Removal</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Judges and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Justices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and Judges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the Pawnee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ation</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may be removed from office only by a majority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vote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the other active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Judges and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Justices</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Judges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sitting together upon a showing of habitual neglect of the duties of office, oppression in office for personal gain or advantage, or for cause as defined in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Article VII,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4</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(C)</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D</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no case may a judicial officer be removed from office because of his</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/her</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decision in any case before the Court.</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6</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Judicial Review</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Pawnee Nation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Courts are specifically authorized to review, in any case properly before them, the actions of the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Pawnee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Business Council, or any other officers, agents, or employees of the government of the Pawnee Nation</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to determine whether those actions are prohibited by Federal law, this </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onstitution</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 the laws of the Pawnee Nation</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If the action complained of is outside the scope of authority delegated to entity in question, or if a proper authority is being exercised in a prohibited manner, </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T</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he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Court</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may enter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an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injunction or other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proper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equitable relief or declare the action unconstitutional and void as justice may require.</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7</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Effective date, Interim </a:t>
            </a:r>
            <a:r>
              <a:rPr kumimoji="0" lang="en-US" altLang="en-US" sz="950" b="1"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Provision</a:t>
            </a:r>
            <a:r>
              <a:rPr kumimoji="0" lang="en-US" altLang="en-US" sz="950" b="1"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Separation</a:t>
            </a:r>
            <a:r>
              <a:rPr kumimoji="0" lang="en-US" altLang="en-US" sz="95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of Powers</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 This article shall be effective upon approval in accord with Article X.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Pawnee Nation </a:t>
            </a:r>
            <a:r>
              <a:rPr kumimoji="0" lang="en-US" altLang="en-US" sz="950" b="0" i="0" u="sng"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Courts</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shall be a separate branch of government.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Pawnee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Business Council shall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thereafter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have the authority to enact such laws as may be necessary for the full and proper functioning of the Courts of the Pawnee Nation</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which are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not inconsistent with this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rticle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 </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existing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current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laws regarding</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the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ourts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remain in effect and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as</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may</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be</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amended to the extent that they do not conflict with this Constitution.</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8</a:t>
            </a:r>
            <a:r>
              <a:rPr kumimoji="0" lang="en-US" altLang="en-US" sz="9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Court Funding</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 </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Pawnee Nation</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Court</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be funded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in a reasonable amount </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the annual budget</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in an amount equal to or exceeding funding from the previous fiscal year.</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In the event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that</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If</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overall funding shortfalls require budget cuts, the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t>
            </a:r>
            <a:r>
              <a:rPr kumimoji="0" lang="en-US" altLang="en-US" sz="9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ourt</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budget may be reduced but proportionately not more than any other </a:t>
            </a:r>
            <a:r>
              <a:rPr kumimoji="0" lang="en-US" altLang="en-US" sz="95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department</a:t>
            </a:r>
            <a:r>
              <a:rPr kumimoji="0" lang="en-US" altLang="en-US" sz="95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brand</a:t>
            </a:r>
            <a:r>
              <a:rPr kumimoji="0" lang="en-US" altLang="en-US" sz="95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of government</a:t>
            </a:r>
            <a:r>
              <a:rPr kumimoji="0" lang="en-US" altLang="en-US" sz="9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Court funding shall be equal to or exceed funding amounts for fiscal year 2007.</a:t>
            </a:r>
            <a:endParaRPr kumimoji="0" lang="en-US" altLang="en-US" sz="950" b="0" i="0" u="none" strike="noStrike" cap="none" normalizeH="0" baseline="0" dirty="0">
              <a:ln>
                <a:noFill/>
              </a:ln>
              <a:solidFill>
                <a:schemeClr val="tx1"/>
              </a:solidFill>
              <a:effectLst/>
              <a:latin typeface="Arial" panose="020B0604020202020204" pitchFamily="34" charset="0"/>
            </a:endParaRPr>
          </a:p>
          <a:p>
            <a:pPr marL="914400" marR="0" lvl="2" indent="0" algn="just" defTabSz="914400" rtl="0" eaLnBrk="0" fontAlgn="base" latinLnBrk="0" hangingPunct="0">
              <a:lnSpc>
                <a:spcPct val="100000"/>
              </a:lnSpc>
              <a:spcBef>
                <a:spcPct val="0"/>
              </a:spcBef>
              <a:spcAft>
                <a:spcPct val="0"/>
              </a:spcAft>
              <a:buClrTx/>
              <a:buSzTx/>
              <a:buFontTx/>
              <a:buAutoNum type="arabicParenBoth"/>
              <a:tabLst/>
            </a:pPr>
            <a:r>
              <a:rPr kumimoji="0" lang="en-US" altLang="en-US" sz="95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In the event that overall funding shortfalls require budget cuts, the court budget may be reduced but proportionately not more than any other department.</a:t>
            </a:r>
            <a:endParaRPr kumimoji="0" lang="en-US" altLang="en-US" sz="9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3802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2A4B0-E183-5D78-5956-DC5CC5A63A1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BFE202-7CF1-5AEA-3308-FC27CC4BA0A7}"/>
              </a:ext>
            </a:extLst>
          </p:cNvPr>
          <p:cNvSpPr>
            <a:spLocks noGrp="1"/>
          </p:cNvSpPr>
          <p:nvPr>
            <p:ph type="sldNum" sz="quarter" idx="12"/>
          </p:nvPr>
        </p:nvSpPr>
        <p:spPr/>
        <p:txBody>
          <a:bodyPr/>
          <a:lstStyle/>
          <a:p>
            <a:fld id="{D495E168-DA5E-4888-8D8A-92B118324C14}" type="slidenum">
              <a:rPr lang="en-US" noProof="0" smtClean="0"/>
              <a:pPr/>
              <a:t>27</a:t>
            </a:fld>
            <a:endParaRPr lang="en-US" noProof="0" dirty="0"/>
          </a:p>
        </p:txBody>
      </p:sp>
      <p:sp>
        <p:nvSpPr>
          <p:cNvPr id="4" name="Title 3">
            <a:extLst>
              <a:ext uri="{FF2B5EF4-FFF2-40B4-BE49-F238E27FC236}">
                <a16:creationId xmlns:a16="http://schemas.microsoft.com/office/drawing/2014/main" id="{C788A4E3-FB4D-08B9-F8CD-CD8D69A931CE}"/>
              </a:ext>
            </a:extLst>
          </p:cNvPr>
          <p:cNvSpPr>
            <a:spLocks noGrp="1"/>
          </p:cNvSpPr>
          <p:nvPr>
            <p:ph type="title"/>
          </p:nvPr>
        </p:nvSpPr>
        <p:spPr>
          <a:xfrm>
            <a:off x="870603" y="402642"/>
            <a:ext cx="5718667" cy="1149350"/>
          </a:xfrm>
        </p:spPr>
        <p:txBody>
          <a:bodyPr>
            <a:normAutofit/>
          </a:bodyPr>
          <a:lstStyle/>
          <a:p>
            <a:r>
              <a:rPr lang="en-US" sz="3600" dirty="0"/>
              <a:t>Amendment N  (Clean)</a:t>
            </a:r>
          </a:p>
        </p:txBody>
      </p:sp>
      <p:pic>
        <p:nvPicPr>
          <p:cNvPr id="9" name="Picture 8">
            <a:extLst>
              <a:ext uri="{FF2B5EF4-FFF2-40B4-BE49-F238E27FC236}">
                <a16:creationId xmlns:a16="http://schemas.microsoft.com/office/drawing/2014/main" id="{0ED57AA4-A423-AAB7-4A06-1060777C02EB}"/>
              </a:ext>
            </a:extLst>
          </p:cNvPr>
          <p:cNvPicPr>
            <a:picLocks noChangeAspect="1"/>
          </p:cNvPicPr>
          <p:nvPr/>
        </p:nvPicPr>
        <p:blipFill>
          <a:blip r:embed="rId2"/>
          <a:stretch>
            <a:fillRect/>
          </a:stretch>
        </p:blipFill>
        <p:spPr>
          <a:xfrm>
            <a:off x="870603" y="2449585"/>
            <a:ext cx="6201316" cy="3431098"/>
          </a:xfrm>
          <a:prstGeom prst="rect">
            <a:avLst/>
          </a:prstGeom>
        </p:spPr>
      </p:pic>
      <p:pic>
        <p:nvPicPr>
          <p:cNvPr id="11" name="Picture Placeholder 10">
            <a:extLst>
              <a:ext uri="{FF2B5EF4-FFF2-40B4-BE49-F238E27FC236}">
                <a16:creationId xmlns:a16="http://schemas.microsoft.com/office/drawing/2014/main" id="{5C807C6E-4B27-FC23-0970-F420213C2F89}"/>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t="7742" b="7742"/>
          <a:stretch>
            <a:fillRect/>
          </a:stretch>
        </p:blipFill>
        <p:spPr>
          <a:xfrm>
            <a:off x="7492025" y="1090365"/>
            <a:ext cx="3222625" cy="1812925"/>
          </a:xfrm>
        </p:spPr>
      </p:pic>
      <p:sp>
        <p:nvSpPr>
          <p:cNvPr id="8" name="TextBox 7">
            <a:extLst>
              <a:ext uri="{FF2B5EF4-FFF2-40B4-BE49-F238E27FC236}">
                <a16:creationId xmlns:a16="http://schemas.microsoft.com/office/drawing/2014/main" id="{738B3967-2B5A-6E6E-966A-72FC7E4ABD28}"/>
              </a:ext>
            </a:extLst>
          </p:cNvPr>
          <p:cNvSpPr txBox="1"/>
          <p:nvPr/>
        </p:nvSpPr>
        <p:spPr>
          <a:xfrm>
            <a:off x="4622420" y="5945959"/>
            <a:ext cx="2606804" cy="369332"/>
          </a:xfrm>
          <a:prstGeom prst="rect">
            <a:avLst/>
          </a:prstGeom>
          <a:noFill/>
        </p:spPr>
        <p:txBody>
          <a:bodyPr wrap="none" rtlCol="0">
            <a:spAutoFit/>
          </a:bodyPr>
          <a:lstStyle/>
          <a:p>
            <a:r>
              <a:rPr lang="en-US" dirty="0"/>
              <a:t>ARTICLE IX - COURTS</a:t>
            </a:r>
          </a:p>
        </p:txBody>
      </p:sp>
      <p:sp>
        <p:nvSpPr>
          <p:cNvPr id="13" name="TextBox 12">
            <a:extLst>
              <a:ext uri="{FF2B5EF4-FFF2-40B4-BE49-F238E27FC236}">
                <a16:creationId xmlns:a16="http://schemas.microsoft.com/office/drawing/2014/main" id="{B626D924-DBF9-5CED-8CF9-DE2E1670F940}"/>
              </a:ext>
            </a:extLst>
          </p:cNvPr>
          <p:cNvSpPr txBox="1"/>
          <p:nvPr/>
        </p:nvSpPr>
        <p:spPr>
          <a:xfrm>
            <a:off x="7894039" y="3408028"/>
            <a:ext cx="3288485" cy="1754326"/>
          </a:xfrm>
          <a:prstGeom prst="rect">
            <a:avLst/>
          </a:prstGeom>
          <a:noFill/>
        </p:spPr>
        <p:txBody>
          <a:bodyPr wrap="square" rtlCol="0">
            <a:spAutoFit/>
          </a:bodyPr>
          <a:lstStyle/>
          <a:p>
            <a:r>
              <a:rPr lang="en-US" i="1" dirty="0"/>
              <a:t>To clean up this Article to make it easier to read and understand; confirm the separation of powers; and clarify court authority, jurisdiction, court funding, and budgets.</a:t>
            </a:r>
          </a:p>
        </p:txBody>
      </p:sp>
    </p:spTree>
    <p:extLst>
      <p:ext uri="{BB962C8B-B14F-4D97-AF65-F5344CB8AC3E}">
        <p14:creationId xmlns:p14="http://schemas.microsoft.com/office/powerpoint/2010/main" val="301974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CF5B67-4523-ECFF-5600-2921F9B0B69D}"/>
              </a:ext>
            </a:extLst>
          </p:cNvPr>
          <p:cNvSpPr>
            <a:spLocks noGrp="1"/>
          </p:cNvSpPr>
          <p:nvPr>
            <p:ph type="sldNum" sz="quarter" idx="12"/>
          </p:nvPr>
        </p:nvSpPr>
        <p:spPr/>
        <p:txBody>
          <a:bodyPr/>
          <a:lstStyle/>
          <a:p>
            <a:fld id="{D495E168-DA5E-4888-8D8A-92B118324C14}" type="slidenum">
              <a:rPr lang="en-US" noProof="0" smtClean="0"/>
              <a:pPr/>
              <a:t>28</a:t>
            </a:fld>
            <a:endParaRPr lang="en-US" noProof="0" dirty="0"/>
          </a:p>
        </p:txBody>
      </p:sp>
      <p:sp>
        <p:nvSpPr>
          <p:cNvPr id="4" name="Title 3">
            <a:extLst>
              <a:ext uri="{FF2B5EF4-FFF2-40B4-BE49-F238E27FC236}">
                <a16:creationId xmlns:a16="http://schemas.microsoft.com/office/drawing/2014/main" id="{D3EF209C-C566-E3BC-1BEE-C179467DC2C9}"/>
              </a:ext>
            </a:extLst>
          </p:cNvPr>
          <p:cNvSpPr>
            <a:spLocks noGrp="1"/>
          </p:cNvSpPr>
          <p:nvPr>
            <p:ph type="title"/>
          </p:nvPr>
        </p:nvSpPr>
        <p:spPr>
          <a:xfrm>
            <a:off x="3137338" y="60224"/>
            <a:ext cx="4508938" cy="1149349"/>
          </a:xfrm>
        </p:spPr>
        <p:txBody>
          <a:bodyPr>
            <a:normAutofit/>
          </a:bodyPr>
          <a:lstStyle/>
          <a:p>
            <a:r>
              <a:rPr lang="en-US" sz="4000" dirty="0"/>
              <a:t>Amendment O(Draft)</a:t>
            </a:r>
          </a:p>
        </p:txBody>
      </p:sp>
      <p:sp>
        <p:nvSpPr>
          <p:cNvPr id="7" name="Rectangle 1">
            <a:extLst>
              <a:ext uri="{FF2B5EF4-FFF2-40B4-BE49-F238E27FC236}">
                <a16:creationId xmlns:a16="http://schemas.microsoft.com/office/drawing/2014/main" id="{C7D98E03-119F-CB92-EB75-6BF9803E0F0E}"/>
              </a:ext>
            </a:extLst>
          </p:cNvPr>
          <p:cNvSpPr>
            <a:spLocks noGrp="1" noChangeArrowheads="1"/>
          </p:cNvSpPr>
          <p:nvPr>
            <p:ph idx="1"/>
          </p:nvPr>
        </p:nvSpPr>
        <p:spPr bwMode="auto">
          <a:xfrm>
            <a:off x="5180011" y="1424856"/>
            <a:ext cx="5713961"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members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 Pawnee Nation shall enjoy</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without hindrance</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freedom of worship, conscience, speech, press, assembly,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and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association</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the right to a clean and sustainable environment.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2.</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is</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Constitution shall not in any way alter, abridge or otherwise jeopardize the rights and privileges of the Pawnee Nation</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or its citizens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as citizens of the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United States or of any State</a:t>
            </a:r>
            <a:r>
              <a:rPr kumimoji="0" lang="en-US" altLang="en-US" sz="1100" b="0" i="0" u="sng"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State</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 or of the United States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Indian Civil Rights Act</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(ICRA)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1968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(ICRA)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rights guaranteed under this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Act</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Constitution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is applicable to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all</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tribal members</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citizens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other persons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subject to</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within tribal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Pawnee Nation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jurisdiction.</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3.</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individual property rights of any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the Pawnee Nation shall not be altered, abridged or otherwise affected by the provisions of this Constitution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and By-Laws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without the consent of such individual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member</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citizen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Section 4.</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The enumeration in the Constitution of the Pawnee Nation of certain rights shall not be construed to deny or disparage other rights retained by Pawnee Nation citizens.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Section 5.</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No citizen of the Pawnee Nation, eighteen (18) years of age or older, shall be denied the right to vote by secret ballot, either in person or by absentee ballot, provided that no write-in votes shall be allowed.</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Section 6</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Pawnee Nation Citizens shall have the inherent right to preserve and foster their historic, linguistic and cultural lifeways. The Pawnee Nation shall protect and promote the language, culture, and traditional ways of all Pawnee people.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group of native american indians">
            <a:extLst>
              <a:ext uri="{FF2B5EF4-FFF2-40B4-BE49-F238E27FC236}">
                <a16:creationId xmlns:a16="http://schemas.microsoft.com/office/drawing/2014/main" id="{1EEA4213-8DF4-D5B0-A6CF-5E395D2A66C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0003" y="1574698"/>
            <a:ext cx="4182022" cy="3774309"/>
          </a:xfrm>
          <a:prstGeom prst="rect">
            <a:avLst/>
          </a:prstGeom>
        </p:spPr>
      </p:pic>
      <p:sp>
        <p:nvSpPr>
          <p:cNvPr id="11" name="TextBox 10">
            <a:extLst>
              <a:ext uri="{FF2B5EF4-FFF2-40B4-BE49-F238E27FC236}">
                <a16:creationId xmlns:a16="http://schemas.microsoft.com/office/drawing/2014/main" id="{E82B4A13-EBF3-1545-931A-95F708486C76}"/>
              </a:ext>
            </a:extLst>
          </p:cNvPr>
          <p:cNvSpPr txBox="1"/>
          <p:nvPr/>
        </p:nvSpPr>
        <p:spPr>
          <a:xfrm>
            <a:off x="4121898" y="5904328"/>
            <a:ext cx="3398762" cy="369332"/>
          </a:xfrm>
          <a:prstGeom prst="rect">
            <a:avLst/>
          </a:prstGeom>
          <a:noFill/>
        </p:spPr>
        <p:txBody>
          <a:bodyPr wrap="square" rtlCol="0">
            <a:spAutoFit/>
          </a:bodyPr>
          <a:lstStyle/>
          <a:p>
            <a:r>
              <a:rPr lang="en-US" dirty="0"/>
              <a:t>ARTICLE X - BILL OF RIGHTS</a:t>
            </a:r>
          </a:p>
        </p:txBody>
      </p:sp>
    </p:spTree>
    <p:extLst>
      <p:ext uri="{BB962C8B-B14F-4D97-AF65-F5344CB8AC3E}">
        <p14:creationId xmlns:p14="http://schemas.microsoft.com/office/powerpoint/2010/main" val="237935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1310CC-AD9B-67E4-18E6-817117AC6F79}"/>
              </a:ext>
            </a:extLst>
          </p:cNvPr>
          <p:cNvSpPr>
            <a:spLocks noGrp="1"/>
          </p:cNvSpPr>
          <p:nvPr>
            <p:ph type="title"/>
          </p:nvPr>
        </p:nvSpPr>
        <p:spPr>
          <a:xfrm>
            <a:off x="2602624" y="277276"/>
            <a:ext cx="7047186" cy="1325563"/>
          </a:xfrm>
        </p:spPr>
        <p:txBody>
          <a:bodyPr anchor="ctr">
            <a:normAutofit/>
          </a:bodyPr>
          <a:lstStyle/>
          <a:p>
            <a:r>
              <a:rPr lang="en-US" dirty="0"/>
              <a:t>Amendment  O(Clean) </a:t>
            </a:r>
          </a:p>
        </p:txBody>
      </p:sp>
      <p:sp>
        <p:nvSpPr>
          <p:cNvPr id="3" name="Slide Number Placeholder 2">
            <a:extLst>
              <a:ext uri="{FF2B5EF4-FFF2-40B4-BE49-F238E27FC236}">
                <a16:creationId xmlns:a16="http://schemas.microsoft.com/office/drawing/2014/main" id="{C282CEC6-FA83-8625-131E-FEB053D75E04}"/>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29</a:t>
            </a:fld>
            <a:endParaRPr lang="en-US" noProof="0"/>
          </a:p>
        </p:txBody>
      </p:sp>
      <p:sp>
        <p:nvSpPr>
          <p:cNvPr id="7" name="TextBox 6">
            <a:extLst>
              <a:ext uri="{FF2B5EF4-FFF2-40B4-BE49-F238E27FC236}">
                <a16:creationId xmlns:a16="http://schemas.microsoft.com/office/drawing/2014/main" id="{95BFE83D-00B1-77A2-D65A-AA00CDA41354}"/>
              </a:ext>
            </a:extLst>
          </p:cNvPr>
          <p:cNvSpPr txBox="1"/>
          <p:nvPr/>
        </p:nvSpPr>
        <p:spPr>
          <a:xfrm>
            <a:off x="4288220" y="5904328"/>
            <a:ext cx="3377848" cy="369332"/>
          </a:xfrm>
          <a:prstGeom prst="rect">
            <a:avLst/>
          </a:prstGeom>
          <a:noFill/>
        </p:spPr>
        <p:txBody>
          <a:bodyPr wrap="none" rtlCol="0">
            <a:spAutoFit/>
          </a:bodyPr>
          <a:lstStyle/>
          <a:p>
            <a:r>
              <a:rPr lang="en-US" dirty="0"/>
              <a:t>ARTICLE X - BILL OF RIGHTS</a:t>
            </a:r>
          </a:p>
        </p:txBody>
      </p:sp>
      <p:sp>
        <p:nvSpPr>
          <p:cNvPr id="10" name="Content Placeholder 9">
            <a:extLst>
              <a:ext uri="{FF2B5EF4-FFF2-40B4-BE49-F238E27FC236}">
                <a16:creationId xmlns:a16="http://schemas.microsoft.com/office/drawing/2014/main" id="{48971CCA-5767-43CA-AA1B-038003C0E84F}"/>
              </a:ext>
            </a:extLst>
          </p:cNvPr>
          <p:cNvSpPr>
            <a:spLocks noGrp="1"/>
          </p:cNvSpPr>
          <p:nvPr>
            <p:ph idx="1"/>
          </p:nvPr>
        </p:nvSpPr>
        <p:spPr>
          <a:xfrm>
            <a:off x="838200" y="1481960"/>
            <a:ext cx="10576034" cy="2680137"/>
          </a:xfrm>
        </p:spPr>
        <p:txBody>
          <a:bodyPr>
            <a:normAutofit fontScale="47500" lnSpcReduction="20000"/>
          </a:bodyPr>
          <a:lstStyle/>
          <a:p>
            <a:r>
              <a:rPr lang="en-US" dirty="0"/>
              <a:t>Section 1. All citizens of the Pawnee Nation shall enjoy, without hindrance, freedom of worship, conscience, speech, press, assembly, association, and the right to a clean and sustainable environment.</a:t>
            </a:r>
          </a:p>
          <a:p>
            <a:r>
              <a:rPr lang="en-US" dirty="0"/>
              <a:t>Section 2. This Constitution shall not in any way alter, abridge, or otherwise jeopardize the rights and privileges of the Pawnee Nation or its citizens as citizens of the United States or of any State. The Indian Civil Rights Act (ICRA) of 1968 and the rights guaranteed under this Constitution are applicable to all tribal members and citizens and other persons subject to Pawnee Nation jurisdiction.</a:t>
            </a:r>
          </a:p>
          <a:p>
            <a:r>
              <a:rPr lang="en-US" dirty="0"/>
              <a:t>Section 3. The individual property rights of any citizen of the Pawnee Nation shall not be altered, abridged, or otherwise affected by the provisions of this Constitution without the consent of such individual citizen.</a:t>
            </a:r>
          </a:p>
          <a:p>
            <a:r>
              <a:rPr lang="en-US" dirty="0"/>
              <a:t>Section 4. The enumeration in the Constitution of the Pawnee Nation of certain rights shall not be construed to deny or disparage other rights retained by Pawnee Nation citizens. </a:t>
            </a:r>
          </a:p>
          <a:p>
            <a:r>
              <a:rPr lang="en-US" dirty="0"/>
              <a:t>Section 5. No citizen of the Pawnee Nation, eighteen (18) years of age or older, shall be denied the right to vote by secret ballot, either in person or by absentee ballot, provided that no write-in votes shall be allowed.</a:t>
            </a:r>
          </a:p>
          <a:p>
            <a:r>
              <a:rPr lang="en-US" dirty="0"/>
              <a:t>Section 6. Pawnee Nation Citizens shall have the inherent right to preserve and foster their historical, linguistic, and cultural lifeways. The Pawnee Nation shall protect and promote the language, culture, and traditional ways of all Pawnee people. </a:t>
            </a:r>
          </a:p>
          <a:p>
            <a:endParaRPr lang="en-US" dirty="0"/>
          </a:p>
        </p:txBody>
      </p:sp>
      <p:sp>
        <p:nvSpPr>
          <p:cNvPr id="11" name="TextBox 10">
            <a:extLst>
              <a:ext uri="{FF2B5EF4-FFF2-40B4-BE49-F238E27FC236}">
                <a16:creationId xmlns:a16="http://schemas.microsoft.com/office/drawing/2014/main" id="{07FC721A-376F-20ED-E819-EFBA4DAE2CF5}"/>
              </a:ext>
            </a:extLst>
          </p:cNvPr>
          <p:cNvSpPr txBox="1"/>
          <p:nvPr/>
        </p:nvSpPr>
        <p:spPr>
          <a:xfrm>
            <a:off x="1403131" y="4162097"/>
            <a:ext cx="9049407" cy="1200329"/>
          </a:xfrm>
          <a:prstGeom prst="rect">
            <a:avLst/>
          </a:prstGeom>
          <a:noFill/>
        </p:spPr>
        <p:txBody>
          <a:bodyPr wrap="square" rtlCol="0">
            <a:spAutoFit/>
          </a:bodyPr>
          <a:lstStyle/>
          <a:p>
            <a:r>
              <a:rPr lang="en-US" i="1" dirty="0"/>
              <a:t>To revise this Article to make it easier to read and understand; protects the Pawnee people’s most important individual rights and freedoms; confirms the right to vote; ensures citizens’ inherent rights to preserve, promote, and practice language, culture, and traditions of the Pawnee Nation.</a:t>
            </a:r>
          </a:p>
        </p:txBody>
      </p:sp>
    </p:spTree>
    <p:extLst>
      <p:ext uri="{BB962C8B-B14F-4D97-AF65-F5344CB8AC3E}">
        <p14:creationId xmlns:p14="http://schemas.microsoft.com/office/powerpoint/2010/main" val="853022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A499-D02B-466B-8A94-12FBC4B86F25}"/>
              </a:ext>
            </a:extLst>
          </p:cNvPr>
          <p:cNvSpPr>
            <a:spLocks noGrp="1"/>
          </p:cNvSpPr>
          <p:nvPr>
            <p:ph type="title"/>
          </p:nvPr>
        </p:nvSpPr>
        <p:spPr/>
        <p:txBody>
          <a:bodyPr>
            <a:normAutofit/>
          </a:bodyPr>
          <a:lstStyle/>
          <a:p>
            <a:r>
              <a:rPr lang="en-US" dirty="0"/>
              <a:t>Amendment B</a:t>
            </a:r>
          </a:p>
        </p:txBody>
      </p:sp>
      <p:sp>
        <p:nvSpPr>
          <p:cNvPr id="5" name="Text Placeholder 4">
            <a:extLst>
              <a:ext uri="{FF2B5EF4-FFF2-40B4-BE49-F238E27FC236}">
                <a16:creationId xmlns:a16="http://schemas.microsoft.com/office/drawing/2014/main" id="{11B977CC-B026-4BFB-8EDC-0D8F699A2EA4}"/>
              </a:ext>
            </a:extLst>
          </p:cNvPr>
          <p:cNvSpPr>
            <a:spLocks noGrp="1"/>
          </p:cNvSpPr>
          <p:nvPr>
            <p:ph type="body" sz="quarter" idx="13"/>
          </p:nvPr>
        </p:nvSpPr>
        <p:spPr>
          <a:xfrm>
            <a:off x="6663282" y="2384295"/>
            <a:ext cx="4519159" cy="1044705"/>
          </a:xfrm>
        </p:spPr>
        <p:txBody>
          <a:bodyPr>
            <a:noAutofit/>
          </a:bodyPr>
          <a:lstStyle/>
          <a:p>
            <a:pPr algn="ctr"/>
            <a:r>
              <a:rPr lang="en-US" dirty="0"/>
              <a:t>Changing the words "member/membership" to "citizen/citizenship" throughout the Constitution. </a:t>
            </a:r>
          </a:p>
        </p:txBody>
      </p:sp>
      <p:sp>
        <p:nvSpPr>
          <p:cNvPr id="6" name="Text Placeholder 5">
            <a:extLst>
              <a:ext uri="{FF2B5EF4-FFF2-40B4-BE49-F238E27FC236}">
                <a16:creationId xmlns:a16="http://schemas.microsoft.com/office/drawing/2014/main" id="{BE4DED09-2D42-4E84-BF9E-C79453D4148B}"/>
              </a:ext>
            </a:extLst>
          </p:cNvPr>
          <p:cNvSpPr>
            <a:spLocks noGrp="1"/>
          </p:cNvSpPr>
          <p:nvPr>
            <p:ph type="body" sz="quarter" idx="14"/>
          </p:nvPr>
        </p:nvSpPr>
        <p:spPr>
          <a:xfrm>
            <a:off x="6474599" y="4130566"/>
            <a:ext cx="4707842" cy="1182413"/>
          </a:xfrm>
        </p:spPr>
        <p:txBody>
          <a:bodyPr/>
          <a:lstStyle/>
          <a:p>
            <a:r>
              <a:rPr lang="en-US" i="1" dirty="0"/>
              <a:t>Every person who is properly enrolled will now be called citizens of the Nation, rather than members of a specific group. </a:t>
            </a:r>
          </a:p>
          <a:p>
            <a:endParaRPr lang="en-US" dirty="0"/>
          </a:p>
        </p:txBody>
      </p:sp>
      <p:sp>
        <p:nvSpPr>
          <p:cNvPr id="4" name="Slide Number Placeholder 3">
            <a:extLst>
              <a:ext uri="{FF2B5EF4-FFF2-40B4-BE49-F238E27FC236}">
                <a16:creationId xmlns:a16="http://schemas.microsoft.com/office/drawing/2014/main" id="{EA42F411-36F6-4988-8DA8-BA993F63BA8D}"/>
              </a:ext>
            </a:extLst>
          </p:cNvPr>
          <p:cNvSpPr>
            <a:spLocks noGrp="1"/>
          </p:cNvSpPr>
          <p:nvPr>
            <p:ph type="sldNum" sz="quarter" idx="12"/>
          </p:nvPr>
        </p:nvSpPr>
        <p:spPr/>
        <p:txBody>
          <a:bodyPr/>
          <a:lstStyle/>
          <a:p>
            <a:fld id="{D495E168-DA5E-4888-8D8A-92B118324C14}" type="slidenum">
              <a:rPr lang="en-US" smtClean="0"/>
              <a:pPr/>
              <a:t>3</a:t>
            </a:fld>
            <a:endParaRPr lang="en-US" dirty="0"/>
          </a:p>
        </p:txBody>
      </p:sp>
      <p:pic>
        <p:nvPicPr>
          <p:cNvPr id="27" name="Picture Placeholder 26">
            <a:extLst>
              <a:ext uri="{FF2B5EF4-FFF2-40B4-BE49-F238E27FC236}">
                <a16:creationId xmlns:a16="http://schemas.microsoft.com/office/drawing/2014/main" id="{B1FF543C-20E3-4DBB-9479-19B1B6B21346}"/>
              </a:ext>
            </a:extLst>
          </p:cNvPr>
          <p:cNvPicPr>
            <a:picLocks noGrp="1" noChangeAspect="1"/>
          </p:cNvPicPr>
          <p:nvPr>
            <p:ph type="pic" sz="quarter" idx="15"/>
          </p:nvPr>
        </p:nvPicPr>
        <p:blipFill>
          <a:blip r:embed="rId2">
            <a:extLst>
              <a:ext uri="{837473B0-CC2E-450A-ABE3-18F120FF3D39}">
                <a1611:picAttrSrcUrl xmlns:a1611="http://schemas.microsoft.com/office/drawing/2016/11/main" r:id="rId3"/>
              </a:ext>
            </a:extLst>
          </a:blip>
          <a:srcRect l="16262" r="16262"/>
          <a:stretch>
            <a:fillRect/>
          </a:stretch>
        </p:blipFill>
        <p:spPr>
          <a:xfrm>
            <a:off x="844755" y="1194317"/>
            <a:ext cx="4422710" cy="4739951"/>
          </a:xfrm>
        </p:spPr>
      </p:pic>
    </p:spTree>
    <p:extLst>
      <p:ext uri="{BB962C8B-B14F-4D97-AF65-F5344CB8AC3E}">
        <p14:creationId xmlns:p14="http://schemas.microsoft.com/office/powerpoint/2010/main" val="17636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5AE1-487C-6DFA-DDC0-9872D6EF1B17}"/>
              </a:ext>
            </a:extLst>
          </p:cNvPr>
          <p:cNvSpPr>
            <a:spLocks noGrp="1"/>
          </p:cNvSpPr>
          <p:nvPr>
            <p:ph type="title"/>
          </p:nvPr>
        </p:nvSpPr>
        <p:spPr/>
        <p:txBody>
          <a:bodyPr/>
          <a:lstStyle/>
          <a:p>
            <a:r>
              <a:rPr lang="en-US" dirty="0"/>
              <a:t>Amendment  P(Draft)</a:t>
            </a:r>
          </a:p>
        </p:txBody>
      </p:sp>
      <p:sp>
        <p:nvSpPr>
          <p:cNvPr id="4" name="Slide Number Placeholder 3">
            <a:extLst>
              <a:ext uri="{FF2B5EF4-FFF2-40B4-BE49-F238E27FC236}">
                <a16:creationId xmlns:a16="http://schemas.microsoft.com/office/drawing/2014/main" id="{49CEC790-37B7-3FC7-FEF7-9D79AC5042E2}"/>
              </a:ext>
            </a:extLst>
          </p:cNvPr>
          <p:cNvSpPr>
            <a:spLocks noGrp="1"/>
          </p:cNvSpPr>
          <p:nvPr>
            <p:ph type="sldNum" sz="quarter" idx="12"/>
          </p:nvPr>
        </p:nvSpPr>
        <p:spPr/>
        <p:txBody>
          <a:bodyPr/>
          <a:lstStyle/>
          <a:p>
            <a:fld id="{D495E168-DA5E-4888-8D8A-92B118324C14}" type="slidenum">
              <a:rPr lang="en-US" noProof="0" smtClean="0"/>
              <a:pPr/>
              <a:t>30</a:t>
            </a:fld>
            <a:endParaRPr lang="en-US" noProof="0" dirty="0"/>
          </a:p>
        </p:txBody>
      </p:sp>
      <p:pic>
        <p:nvPicPr>
          <p:cNvPr id="9" name="Content Placeholder 8" descr="A green street sign with white text&#10;&#10;AI-generated content may be incorrect.">
            <a:extLst>
              <a:ext uri="{FF2B5EF4-FFF2-40B4-BE49-F238E27FC236}">
                <a16:creationId xmlns:a16="http://schemas.microsoft.com/office/drawing/2014/main" id="{C3B489A6-9005-954B-83CD-39267B592AB2}"/>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tretch>
            <a:fillRect/>
          </a:stretch>
        </p:blipFill>
        <p:spPr>
          <a:xfrm>
            <a:off x="838200" y="2081048"/>
            <a:ext cx="3906838" cy="3389586"/>
          </a:xfrm>
        </p:spPr>
      </p:pic>
      <p:sp>
        <p:nvSpPr>
          <p:cNvPr id="7" name="Rectangle 1">
            <a:extLst>
              <a:ext uri="{FF2B5EF4-FFF2-40B4-BE49-F238E27FC236}">
                <a16:creationId xmlns:a16="http://schemas.microsoft.com/office/drawing/2014/main" id="{EC6FBC26-D992-3EB6-A029-26D0D794D96D}"/>
              </a:ext>
            </a:extLst>
          </p:cNvPr>
          <p:cNvSpPr>
            <a:spLocks noGrp="1" noChangeArrowheads="1"/>
          </p:cNvSpPr>
          <p:nvPr>
            <p:ph sz="half" idx="2"/>
          </p:nvPr>
        </p:nvSpPr>
        <p:spPr bwMode="auto">
          <a:xfrm>
            <a:off x="5076497" y="2825958"/>
            <a:ext cx="6525501"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Section 1.</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Amendments to this Constitution may be proposed by a majority vote of the Pawnee Business Council or by a petition signed by at least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two percent (2%)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fifty (50)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the adult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citizens</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members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Section 2.</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This Constitution may be amended by a majority vote of the qualified voters of the Pawnee Nation voting in an election called for that purpose by the</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Pawnee Business Council</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Secretary of Interior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conducted pursuant to the rules and regulations of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Provided, that, at least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four percent (4%)</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fifty (50)</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those qualified to vote shall cast ballots in such election.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Section 3.</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amendment shall become effective when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vote is certified by the Election Commission and submitted to the Secretary of the Pawnee Business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Council.</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approved</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by the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Secretary of Interior,</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so long as such approval is required by Federal law, and ratified by the adult members of the Nation.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A451C7DB-CB65-8E51-21C5-0A35F7C86B21}"/>
              </a:ext>
            </a:extLst>
          </p:cNvPr>
          <p:cNvSpPr txBox="1"/>
          <p:nvPr/>
        </p:nvSpPr>
        <p:spPr>
          <a:xfrm>
            <a:off x="4092181" y="5830120"/>
            <a:ext cx="3458196" cy="369332"/>
          </a:xfrm>
          <a:prstGeom prst="rect">
            <a:avLst/>
          </a:prstGeom>
          <a:noFill/>
        </p:spPr>
        <p:txBody>
          <a:bodyPr wrap="square" rtlCol="0">
            <a:spAutoFit/>
          </a:bodyPr>
          <a:lstStyle/>
          <a:p>
            <a:r>
              <a:rPr lang="en-US"/>
              <a:t>ARTICLE XI - AMENDMENTS</a:t>
            </a:r>
            <a:endParaRPr lang="en-US" dirty="0"/>
          </a:p>
        </p:txBody>
      </p:sp>
    </p:spTree>
    <p:extLst>
      <p:ext uri="{BB962C8B-B14F-4D97-AF65-F5344CB8AC3E}">
        <p14:creationId xmlns:p14="http://schemas.microsoft.com/office/powerpoint/2010/main" val="3299787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E86A6-A67B-0167-DDFE-FD1040907694}"/>
              </a:ext>
            </a:extLst>
          </p:cNvPr>
          <p:cNvSpPr>
            <a:spLocks noGrp="1"/>
          </p:cNvSpPr>
          <p:nvPr>
            <p:ph type="title"/>
          </p:nvPr>
        </p:nvSpPr>
        <p:spPr>
          <a:xfrm>
            <a:off x="2517366" y="180459"/>
            <a:ext cx="7706710" cy="1325563"/>
          </a:xfrm>
        </p:spPr>
        <p:txBody>
          <a:bodyPr anchor="ctr">
            <a:normAutofit/>
          </a:bodyPr>
          <a:lstStyle/>
          <a:p>
            <a:r>
              <a:rPr lang="en-US" dirty="0"/>
              <a:t>Amendment P (Clean)</a:t>
            </a:r>
          </a:p>
        </p:txBody>
      </p:sp>
      <p:sp>
        <p:nvSpPr>
          <p:cNvPr id="8" name="Slide Number Placeholder 1">
            <a:extLst>
              <a:ext uri="{FF2B5EF4-FFF2-40B4-BE49-F238E27FC236}">
                <a16:creationId xmlns:a16="http://schemas.microsoft.com/office/drawing/2014/main" id="{1EA33067-C3BF-3E03-F314-0E8B331DEF5B}"/>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31</a:t>
            </a:fld>
            <a:endParaRPr lang="en-US" noProof="0"/>
          </a:p>
        </p:txBody>
      </p:sp>
      <p:sp>
        <p:nvSpPr>
          <p:cNvPr id="5" name="TextBox 4">
            <a:extLst>
              <a:ext uri="{FF2B5EF4-FFF2-40B4-BE49-F238E27FC236}">
                <a16:creationId xmlns:a16="http://schemas.microsoft.com/office/drawing/2014/main" id="{663D6CD0-1FF9-9CA7-BC11-5B788E6B1AF1}"/>
              </a:ext>
            </a:extLst>
          </p:cNvPr>
          <p:cNvSpPr txBox="1"/>
          <p:nvPr/>
        </p:nvSpPr>
        <p:spPr>
          <a:xfrm>
            <a:off x="4401465" y="5904328"/>
            <a:ext cx="3389069" cy="369332"/>
          </a:xfrm>
          <a:prstGeom prst="rect">
            <a:avLst/>
          </a:prstGeom>
          <a:noFill/>
        </p:spPr>
        <p:txBody>
          <a:bodyPr wrap="none" rtlCol="0">
            <a:spAutoFit/>
          </a:bodyPr>
          <a:lstStyle/>
          <a:p>
            <a:r>
              <a:rPr lang="en-US" dirty="0"/>
              <a:t>ARTICLE XI - AMENDMENTS</a:t>
            </a:r>
          </a:p>
        </p:txBody>
      </p:sp>
      <p:sp>
        <p:nvSpPr>
          <p:cNvPr id="13" name="TextBox 12">
            <a:extLst>
              <a:ext uri="{FF2B5EF4-FFF2-40B4-BE49-F238E27FC236}">
                <a16:creationId xmlns:a16="http://schemas.microsoft.com/office/drawing/2014/main" id="{A899CD7C-4593-B223-E3CB-919986DCCBC5}"/>
              </a:ext>
            </a:extLst>
          </p:cNvPr>
          <p:cNvSpPr txBox="1"/>
          <p:nvPr/>
        </p:nvSpPr>
        <p:spPr>
          <a:xfrm>
            <a:off x="215461" y="1690688"/>
            <a:ext cx="5223642" cy="4401205"/>
          </a:xfrm>
          <a:prstGeom prst="rect">
            <a:avLst/>
          </a:prstGeom>
          <a:noFill/>
        </p:spPr>
        <p:txBody>
          <a:bodyPr wrap="square" rtlCol="0">
            <a:spAutoFit/>
          </a:bodyPr>
          <a:lstStyle/>
          <a:p>
            <a:pPr marL="0" marR="0" algn="just">
              <a:spcAft>
                <a:spcPts val="600"/>
              </a:spcAft>
              <a:buNone/>
            </a:pPr>
            <a:r>
              <a:rPr lang="en-US" sz="1800" b="1" u="sng" dirty="0">
                <a:effectLst/>
                <a:latin typeface="Times New Roman" panose="02020603050405020304" pitchFamily="18" charset="0"/>
                <a:ea typeface="Times New Roman" panose="02020603050405020304" pitchFamily="18" charset="0"/>
              </a:rPr>
              <a:t>Section 1</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Amendments to this Constitution may be proposed by a majority vote of the Pawnee Business Council or by a petition signed by at least two percent (2%) of the adult citizens of the Pawnee Nation.</a:t>
            </a:r>
          </a:p>
          <a:p>
            <a:pPr marL="0" marR="0" algn="just">
              <a:spcAft>
                <a:spcPts val="600"/>
              </a:spcAft>
              <a:buNone/>
            </a:pPr>
            <a:r>
              <a:rPr lang="en-US" sz="1800" b="1" u="sng" dirty="0">
                <a:effectLst/>
                <a:latin typeface="Times New Roman" panose="02020603050405020304" pitchFamily="18" charset="0"/>
                <a:ea typeface="Times New Roman" panose="02020603050405020304" pitchFamily="18" charset="0"/>
              </a:rPr>
              <a:t>Section 2</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This Constitution may be amended by a majority vote of the qualified voters of the Pawnee Nation voting in an election called for that purpose by the Pawnee Business Council and conducted pursuant to the rules and regulations of the Pawnee Nation. Provided that at least four percent (4%) of those qualified to vote shall cast ballots in such election. </a:t>
            </a:r>
          </a:p>
          <a:p>
            <a:pPr marL="0" marR="0" algn="just">
              <a:spcAft>
                <a:spcPts val="600"/>
              </a:spcAft>
              <a:buNone/>
            </a:pPr>
            <a:r>
              <a:rPr lang="en-US" sz="1800" b="1" u="sng" dirty="0">
                <a:effectLst/>
                <a:latin typeface="Times New Roman" panose="02020603050405020304" pitchFamily="18" charset="0"/>
                <a:ea typeface="Times New Roman" panose="02020603050405020304" pitchFamily="18" charset="0"/>
              </a:rPr>
              <a:t>Section 3</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An amendment shall become effective when the vote is certified by the Election Commission and submitted to the Secretary of the Pawnee Business Council.  </a:t>
            </a:r>
          </a:p>
        </p:txBody>
      </p:sp>
      <p:sp>
        <p:nvSpPr>
          <p:cNvPr id="15" name="TextBox 14">
            <a:extLst>
              <a:ext uri="{FF2B5EF4-FFF2-40B4-BE49-F238E27FC236}">
                <a16:creationId xmlns:a16="http://schemas.microsoft.com/office/drawing/2014/main" id="{218A1135-1A2A-1DA1-1900-6488F1981CF9}"/>
              </a:ext>
            </a:extLst>
          </p:cNvPr>
          <p:cNvSpPr txBox="1"/>
          <p:nvPr/>
        </p:nvSpPr>
        <p:spPr>
          <a:xfrm>
            <a:off x="6286632" y="2033752"/>
            <a:ext cx="5395616" cy="2308324"/>
          </a:xfrm>
          <a:prstGeom prst="rect">
            <a:avLst/>
          </a:prstGeom>
          <a:noFill/>
        </p:spPr>
        <p:txBody>
          <a:bodyPr wrap="square" rtlCol="0">
            <a:spAutoFit/>
          </a:bodyPr>
          <a:lstStyle/>
          <a:p>
            <a:r>
              <a:rPr lang="en-US" i="1" dirty="0"/>
              <a:t>To clean up this Article to make it easier to read and understand; and remove the requirement for Secretarial approval may be removed through a Secretarial election (25 CFR Part 81).If removed, Secretarial approval of future amendments will not be required meaning there will be no future Secretarial elections conducted for the Nation, and future elections will be governed and run by the Nation, rather than the BIA.</a:t>
            </a:r>
          </a:p>
        </p:txBody>
      </p:sp>
    </p:spTree>
    <p:extLst>
      <p:ext uri="{BB962C8B-B14F-4D97-AF65-F5344CB8AC3E}">
        <p14:creationId xmlns:p14="http://schemas.microsoft.com/office/powerpoint/2010/main" val="1900077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F6F8-5F0F-6B83-338A-230F73902EF5}"/>
              </a:ext>
            </a:extLst>
          </p:cNvPr>
          <p:cNvSpPr>
            <a:spLocks noGrp="1"/>
          </p:cNvSpPr>
          <p:nvPr>
            <p:ph type="title"/>
          </p:nvPr>
        </p:nvSpPr>
        <p:spPr/>
        <p:txBody>
          <a:bodyPr/>
          <a:lstStyle/>
          <a:p>
            <a:r>
              <a:rPr lang="en-US" dirty="0"/>
              <a:t>Amendment  Q(Draft)</a:t>
            </a:r>
          </a:p>
        </p:txBody>
      </p:sp>
      <p:sp>
        <p:nvSpPr>
          <p:cNvPr id="4" name="Slide Number Placeholder 3">
            <a:extLst>
              <a:ext uri="{FF2B5EF4-FFF2-40B4-BE49-F238E27FC236}">
                <a16:creationId xmlns:a16="http://schemas.microsoft.com/office/drawing/2014/main" id="{68548F40-6D46-3FC2-5A2B-9544DA17548E}"/>
              </a:ext>
            </a:extLst>
          </p:cNvPr>
          <p:cNvSpPr>
            <a:spLocks noGrp="1"/>
          </p:cNvSpPr>
          <p:nvPr>
            <p:ph type="sldNum" sz="quarter" idx="12"/>
          </p:nvPr>
        </p:nvSpPr>
        <p:spPr/>
        <p:txBody>
          <a:bodyPr/>
          <a:lstStyle/>
          <a:p>
            <a:fld id="{D495E168-DA5E-4888-8D8A-92B118324C14}" type="slidenum">
              <a:rPr lang="en-US" noProof="0" smtClean="0"/>
              <a:pPr/>
              <a:t>32</a:t>
            </a:fld>
            <a:endParaRPr lang="en-US" noProof="0" dirty="0"/>
          </a:p>
        </p:txBody>
      </p:sp>
      <p:sp>
        <p:nvSpPr>
          <p:cNvPr id="5" name="Content Placeholder 4">
            <a:extLst>
              <a:ext uri="{FF2B5EF4-FFF2-40B4-BE49-F238E27FC236}">
                <a16:creationId xmlns:a16="http://schemas.microsoft.com/office/drawing/2014/main" id="{6E73DF3F-06BC-C9F7-81B4-8CE0F8CE279F}"/>
              </a:ext>
            </a:extLst>
          </p:cNvPr>
          <p:cNvSpPr>
            <a:spLocks noGrp="1"/>
          </p:cNvSpPr>
          <p:nvPr>
            <p:ph idx="1"/>
          </p:nvPr>
        </p:nvSpPr>
        <p:spPr>
          <a:xfrm>
            <a:off x="1086397" y="1690689"/>
            <a:ext cx="10515600" cy="686751"/>
          </a:xfrm>
        </p:spPr>
        <p:txBody>
          <a:bodyPr/>
          <a:lstStyle/>
          <a:p>
            <a:r>
              <a:rPr lang="en-US" sz="2000" dirty="0"/>
              <a:t>ARTICLE XII - PLACE OF MEETINGS</a:t>
            </a:r>
          </a:p>
          <a:p>
            <a:endParaRPr lang="en-US" dirty="0"/>
          </a:p>
          <a:p>
            <a:endParaRPr lang="en-US" dirty="0"/>
          </a:p>
          <a:p>
            <a:endParaRPr lang="en-US" dirty="0"/>
          </a:p>
        </p:txBody>
      </p:sp>
      <p:sp>
        <p:nvSpPr>
          <p:cNvPr id="6" name="Rectangle 1">
            <a:extLst>
              <a:ext uri="{FF2B5EF4-FFF2-40B4-BE49-F238E27FC236}">
                <a16:creationId xmlns:a16="http://schemas.microsoft.com/office/drawing/2014/main" id="{4827B099-1751-A833-9EFC-4301E645D529}"/>
              </a:ext>
            </a:extLst>
          </p:cNvPr>
          <p:cNvSpPr>
            <a:spLocks noChangeArrowheads="1"/>
          </p:cNvSpPr>
          <p:nvPr/>
        </p:nvSpPr>
        <p:spPr bwMode="auto">
          <a:xfrm>
            <a:off x="1475007" y="2377440"/>
            <a:ext cx="639822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Unless some other location in the Pawnee Nation</a:t>
            </a:r>
            <a:r>
              <a:rPr kumimoji="0" lang="en-US" altLang="en-US" sz="1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jurisdiction is designated in the notice, all meetings of the Pawnee Business Council and of the </a:t>
            </a:r>
            <a:r>
              <a:rPr kumimoji="0" lang="en-US" altLang="en-US" sz="12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Nasharo</a:t>
            </a:r>
            <a:r>
              <a:rPr kumimoji="0" lang="en-US" altLang="en-US" sz="12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Rêsâru</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Council shall be held</a:t>
            </a:r>
            <a:r>
              <a:rPr kumimoji="0" lang="en-US" altLang="en-US" sz="12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in person or virtual, </a:t>
            </a: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the Pawnee Nation Reserve at Pawnee, Oklahoma.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8" name="Picture 7" descr="Orange cartoon characters sitting around a table with a bar graph">
            <a:extLst>
              <a:ext uri="{FF2B5EF4-FFF2-40B4-BE49-F238E27FC236}">
                <a16:creationId xmlns:a16="http://schemas.microsoft.com/office/drawing/2014/main" id="{563E744F-2DA6-3DDC-F33B-464400C088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39497" y="3428999"/>
            <a:ext cx="4306724" cy="2844661"/>
          </a:xfrm>
          <a:prstGeom prst="rect">
            <a:avLst/>
          </a:prstGeom>
        </p:spPr>
      </p:pic>
    </p:spTree>
    <p:extLst>
      <p:ext uri="{BB962C8B-B14F-4D97-AF65-F5344CB8AC3E}">
        <p14:creationId xmlns:p14="http://schemas.microsoft.com/office/powerpoint/2010/main" val="141536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8D3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B60B-C1F9-6C8F-8EDB-31DD04F7F909}"/>
              </a:ext>
            </a:extLst>
          </p:cNvPr>
          <p:cNvSpPr>
            <a:spLocks noGrp="1"/>
          </p:cNvSpPr>
          <p:nvPr>
            <p:ph type="title"/>
          </p:nvPr>
        </p:nvSpPr>
        <p:spPr>
          <a:xfrm>
            <a:off x="4445876" y="443123"/>
            <a:ext cx="7182645" cy="1325563"/>
          </a:xfrm>
        </p:spPr>
        <p:txBody>
          <a:bodyPr>
            <a:normAutofit/>
          </a:bodyPr>
          <a:lstStyle/>
          <a:p>
            <a:r>
              <a:rPr lang="en-US" dirty="0"/>
              <a:t>Amendment Q(Clean) </a:t>
            </a:r>
          </a:p>
        </p:txBody>
      </p:sp>
      <p:sp>
        <p:nvSpPr>
          <p:cNvPr id="4" name="Slide Number Placeholder 3">
            <a:extLst>
              <a:ext uri="{FF2B5EF4-FFF2-40B4-BE49-F238E27FC236}">
                <a16:creationId xmlns:a16="http://schemas.microsoft.com/office/drawing/2014/main" id="{AEC447D3-0500-7365-0ACF-4B135D85DED1}"/>
              </a:ext>
            </a:extLst>
          </p:cNvPr>
          <p:cNvSpPr>
            <a:spLocks noGrp="1"/>
          </p:cNvSpPr>
          <p:nvPr>
            <p:ph type="sldNum" sz="quarter" idx="12"/>
          </p:nvPr>
        </p:nvSpPr>
        <p:spPr/>
        <p:txBody>
          <a:bodyPr/>
          <a:lstStyle/>
          <a:p>
            <a:fld id="{D495E168-DA5E-4888-8D8A-92B118324C14}" type="slidenum">
              <a:rPr lang="en-US" noProof="0" smtClean="0"/>
              <a:pPr/>
              <a:t>33</a:t>
            </a:fld>
            <a:endParaRPr lang="en-US" noProof="0" dirty="0"/>
          </a:p>
        </p:txBody>
      </p:sp>
      <p:sp>
        <p:nvSpPr>
          <p:cNvPr id="5" name="Content Placeholder 4">
            <a:extLst>
              <a:ext uri="{FF2B5EF4-FFF2-40B4-BE49-F238E27FC236}">
                <a16:creationId xmlns:a16="http://schemas.microsoft.com/office/drawing/2014/main" id="{0C1D0782-BAB8-A867-23C7-9BBC702293FB}"/>
              </a:ext>
            </a:extLst>
          </p:cNvPr>
          <p:cNvSpPr>
            <a:spLocks noGrp="1"/>
          </p:cNvSpPr>
          <p:nvPr>
            <p:ph sz="half" idx="1"/>
          </p:nvPr>
        </p:nvSpPr>
        <p:spPr>
          <a:xfrm>
            <a:off x="838199" y="1682855"/>
            <a:ext cx="4254062" cy="3408527"/>
          </a:xfrm>
        </p:spPr>
        <p:txBody>
          <a:bodyPr>
            <a:normAutofit fontScale="92500" lnSpcReduction="20000"/>
          </a:bodyPr>
          <a:lstStyle/>
          <a:p>
            <a:r>
              <a:rPr lang="en-US" dirty="0"/>
              <a:t>Unless some other location in the Pawnee Nation jurisdiction is designated in the notice, all meetings of the Pawnee Business Council and of the </a:t>
            </a:r>
            <a:r>
              <a:rPr lang="en-US" dirty="0" err="1"/>
              <a:t>Rêsâru</a:t>
            </a:r>
            <a:r>
              <a:rPr lang="en-US" dirty="0"/>
              <a:t> Council shall be held, in person or virtual, at the Pawnee Nation Reserve at Pawnee, Oklahoma.</a:t>
            </a:r>
          </a:p>
        </p:txBody>
      </p:sp>
      <p:sp>
        <p:nvSpPr>
          <p:cNvPr id="6" name="Content Placeholder 5">
            <a:extLst>
              <a:ext uri="{FF2B5EF4-FFF2-40B4-BE49-F238E27FC236}">
                <a16:creationId xmlns:a16="http://schemas.microsoft.com/office/drawing/2014/main" id="{04458405-C391-ACEB-FD71-42EEE141107B}"/>
              </a:ext>
            </a:extLst>
          </p:cNvPr>
          <p:cNvSpPr>
            <a:spLocks noGrp="1"/>
          </p:cNvSpPr>
          <p:nvPr>
            <p:ph sz="half" idx="2"/>
          </p:nvPr>
        </p:nvSpPr>
        <p:spPr>
          <a:xfrm>
            <a:off x="7099741" y="2187351"/>
            <a:ext cx="2824655" cy="2399534"/>
          </a:xfrm>
        </p:spPr>
        <p:txBody>
          <a:bodyPr>
            <a:normAutofit fontScale="77500" lnSpcReduction="20000"/>
          </a:bodyPr>
          <a:lstStyle/>
          <a:p>
            <a:r>
              <a:rPr lang="en-US" i="1" dirty="0"/>
              <a:t>To clean up this Article to make it easier to read and understand; include provision for meetings in person or virtual; and incorporate Pawnee language and dialect</a:t>
            </a:r>
          </a:p>
        </p:txBody>
      </p:sp>
      <p:sp>
        <p:nvSpPr>
          <p:cNvPr id="7" name="TextBox 6">
            <a:extLst>
              <a:ext uri="{FF2B5EF4-FFF2-40B4-BE49-F238E27FC236}">
                <a16:creationId xmlns:a16="http://schemas.microsoft.com/office/drawing/2014/main" id="{9FF9CFC2-2D47-353E-ED04-D7DC6884F860}"/>
              </a:ext>
            </a:extLst>
          </p:cNvPr>
          <p:cNvSpPr txBox="1"/>
          <p:nvPr/>
        </p:nvSpPr>
        <p:spPr>
          <a:xfrm>
            <a:off x="4067502" y="5754414"/>
            <a:ext cx="4619297" cy="369332"/>
          </a:xfrm>
          <a:prstGeom prst="rect">
            <a:avLst/>
          </a:prstGeom>
          <a:noFill/>
        </p:spPr>
        <p:txBody>
          <a:bodyPr wrap="square" rtlCol="0">
            <a:spAutoFit/>
          </a:bodyPr>
          <a:lstStyle/>
          <a:p>
            <a:r>
              <a:rPr lang="en-US" dirty="0"/>
              <a:t>ARTICLE XII - PLACE OF MEETINGS</a:t>
            </a:r>
          </a:p>
        </p:txBody>
      </p:sp>
    </p:spTree>
    <p:extLst>
      <p:ext uri="{BB962C8B-B14F-4D97-AF65-F5344CB8AC3E}">
        <p14:creationId xmlns:p14="http://schemas.microsoft.com/office/powerpoint/2010/main" val="681395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B006E8E2-FC68-CB59-6E60-481B0D222B6E}"/>
              </a:ext>
            </a:extLst>
          </p:cNvPr>
          <p:cNvSpPr>
            <a:spLocks noGrp="1"/>
          </p:cNvSpPr>
          <p:nvPr>
            <p:ph type="sldNum" sz="quarter" idx="12"/>
          </p:nvPr>
        </p:nvSpPr>
        <p:spPr>
          <a:xfrm>
            <a:off x="5821279" y="6273660"/>
            <a:ext cx="549442" cy="365125"/>
          </a:xfrm>
        </p:spPr>
        <p:txBody>
          <a:bodyPr/>
          <a:lstStyle/>
          <a:p>
            <a:pPr>
              <a:spcAft>
                <a:spcPts val="600"/>
              </a:spcAft>
            </a:pPr>
            <a:fld id="{D495E168-DA5E-4888-8D8A-92B118324C14}" type="slidenum">
              <a:rPr lang="en-US" noProof="0" smtClean="0"/>
              <a:pPr>
                <a:spcAft>
                  <a:spcPts val="600"/>
                </a:spcAft>
              </a:pPr>
              <a:t>34</a:t>
            </a:fld>
            <a:endParaRPr lang="en-US" noProof="0"/>
          </a:p>
        </p:txBody>
      </p:sp>
      <p:sp>
        <p:nvSpPr>
          <p:cNvPr id="6" name="Text Placeholder 5">
            <a:extLst>
              <a:ext uri="{FF2B5EF4-FFF2-40B4-BE49-F238E27FC236}">
                <a16:creationId xmlns:a16="http://schemas.microsoft.com/office/drawing/2014/main" id="{0A2CB2D7-DC9E-4339-B25F-40718A18F9FD}"/>
              </a:ext>
            </a:extLst>
          </p:cNvPr>
          <p:cNvSpPr>
            <a:spLocks noGrp="1"/>
          </p:cNvSpPr>
          <p:nvPr>
            <p:ph type="body" idx="1"/>
          </p:nvPr>
        </p:nvSpPr>
        <p:spPr bwMode="grayWhite">
          <a:xfrm>
            <a:off x="1211825" y="2572463"/>
            <a:ext cx="4183650" cy="454353"/>
          </a:xfrm>
        </p:spPr>
        <p:txBody>
          <a:bodyPr>
            <a:normAutofit/>
          </a:bodyPr>
          <a:lstStyle/>
          <a:p>
            <a:r>
              <a:rPr lang="en-US" sz="2000" strike="sngStrike" dirty="0">
                <a:solidFill>
                  <a:srgbClr val="FF0000"/>
                </a:solidFill>
                <a:latin typeface="Algerian" panose="04020705040A02060702" pitchFamily="82" charset="0"/>
              </a:rPr>
              <a:t>ARTICLE XIII - ADOPTION</a:t>
            </a:r>
            <a:endParaRPr lang="ru-RU" sz="2000" strike="sngStrike" dirty="0">
              <a:solidFill>
                <a:srgbClr val="FF0000"/>
              </a:solidFill>
            </a:endParaRPr>
          </a:p>
        </p:txBody>
      </p:sp>
      <p:sp>
        <p:nvSpPr>
          <p:cNvPr id="5" name="Text Placeholder 4">
            <a:extLst>
              <a:ext uri="{FF2B5EF4-FFF2-40B4-BE49-F238E27FC236}">
                <a16:creationId xmlns:a16="http://schemas.microsoft.com/office/drawing/2014/main" id="{CE5BE9AB-394C-49FE-A242-B011DD1F3B22}"/>
              </a:ext>
            </a:extLst>
          </p:cNvPr>
          <p:cNvSpPr>
            <a:spLocks noGrp="1"/>
          </p:cNvSpPr>
          <p:nvPr>
            <p:ph type="body" sz="quarter" idx="16"/>
          </p:nvPr>
        </p:nvSpPr>
        <p:spPr bwMode="grayWhite">
          <a:xfrm>
            <a:off x="838201" y="2043790"/>
            <a:ext cx="10515599" cy="629105"/>
          </a:xfrm>
        </p:spPr>
        <p:txBody>
          <a:bodyPr>
            <a:normAutofit/>
          </a:bodyPr>
          <a:lstStyle/>
          <a:p>
            <a:r>
              <a:rPr lang="en-US" dirty="0"/>
              <a:t>CURRENT  AND PROPOSED (CLEAN)</a:t>
            </a:r>
            <a:endParaRPr lang="ru-RU" dirty="0"/>
          </a:p>
        </p:txBody>
      </p:sp>
      <p:sp>
        <p:nvSpPr>
          <p:cNvPr id="2" name="Text Placeholder 1">
            <a:extLst>
              <a:ext uri="{FF2B5EF4-FFF2-40B4-BE49-F238E27FC236}">
                <a16:creationId xmlns:a16="http://schemas.microsoft.com/office/drawing/2014/main" id="{EB7F8C00-D731-4600-B308-67C385FC68FB}"/>
              </a:ext>
            </a:extLst>
          </p:cNvPr>
          <p:cNvSpPr>
            <a:spLocks noGrp="1"/>
          </p:cNvSpPr>
          <p:nvPr>
            <p:ph type="body" idx="18"/>
          </p:nvPr>
        </p:nvSpPr>
        <p:spPr bwMode="grayWhite">
          <a:xfrm>
            <a:off x="7028833" y="2598551"/>
            <a:ext cx="4183650" cy="454353"/>
          </a:xfrm>
        </p:spPr>
        <p:txBody>
          <a:bodyPr>
            <a:normAutofit fontScale="85000" lnSpcReduction="10000"/>
          </a:bodyPr>
          <a:lstStyle/>
          <a:p>
            <a:r>
              <a:rPr lang="en-US" sz="2500" dirty="0">
                <a:latin typeface="Algerian" panose="04020705040A02060702" pitchFamily="82" charset="0"/>
              </a:rPr>
              <a:t>ARTICLE XIII - SAVINGS CLAUSE</a:t>
            </a:r>
            <a:endParaRPr lang="ru-RU" sz="2500" dirty="0"/>
          </a:p>
        </p:txBody>
      </p:sp>
      <p:sp>
        <p:nvSpPr>
          <p:cNvPr id="4" name="Text Placeholder 3">
            <a:extLst>
              <a:ext uri="{FF2B5EF4-FFF2-40B4-BE49-F238E27FC236}">
                <a16:creationId xmlns:a16="http://schemas.microsoft.com/office/drawing/2014/main" id="{98DF9333-CF88-48B4-8124-9F5658462849}"/>
              </a:ext>
            </a:extLst>
          </p:cNvPr>
          <p:cNvSpPr>
            <a:spLocks noGrp="1"/>
          </p:cNvSpPr>
          <p:nvPr>
            <p:ph type="body" sz="quarter" idx="20"/>
          </p:nvPr>
        </p:nvSpPr>
        <p:spPr bwMode="grayWhite">
          <a:xfrm>
            <a:off x="527477" y="3018293"/>
            <a:ext cx="4777010" cy="1693049"/>
          </a:xfrm>
        </p:spPr>
        <p:txBody>
          <a:bodyPr>
            <a:normAutofit/>
          </a:bodyPr>
          <a:lstStyle/>
          <a:p>
            <a:r>
              <a:rPr lang="en-US" strike="sngStrike" dirty="0">
                <a:solidFill>
                  <a:srgbClr val="FF0000"/>
                </a:solidFill>
              </a:rPr>
              <a:t>This Constitution when approved by the Secretary of Interior, shall be submitted to referendum vote of the adult members of the Nation, and shall become effective if approved by two-thirds vote of the adult members voting in person, provided that at least fifty votes are cast.</a:t>
            </a:r>
            <a:endParaRPr lang="ru-RU" strike="sngStrike" dirty="0">
              <a:solidFill>
                <a:srgbClr val="FF0000"/>
              </a:solidFill>
            </a:endParaRPr>
          </a:p>
        </p:txBody>
      </p:sp>
      <p:sp>
        <p:nvSpPr>
          <p:cNvPr id="7" name="Text Placeholder 6">
            <a:extLst>
              <a:ext uri="{FF2B5EF4-FFF2-40B4-BE49-F238E27FC236}">
                <a16:creationId xmlns:a16="http://schemas.microsoft.com/office/drawing/2014/main" id="{0601F504-BCBE-4A2D-90EF-D4AA83599947}"/>
              </a:ext>
            </a:extLst>
          </p:cNvPr>
          <p:cNvSpPr>
            <a:spLocks noGrp="1"/>
          </p:cNvSpPr>
          <p:nvPr>
            <p:ph type="body" sz="quarter" idx="21"/>
          </p:nvPr>
        </p:nvSpPr>
        <p:spPr bwMode="grayWhite">
          <a:xfrm>
            <a:off x="7028833" y="3018293"/>
            <a:ext cx="4365625" cy="1238092"/>
          </a:xfrm>
        </p:spPr>
        <p:txBody>
          <a:bodyPr>
            <a:normAutofit/>
          </a:bodyPr>
          <a:lstStyle/>
          <a:p>
            <a:r>
              <a:rPr lang="en-US" dirty="0"/>
              <a:t>All enactments of the Pawnee Nation adopted before the effective date of this Constitution shall continue in effect to the extent that they are not inconsistent with this Constitution.</a:t>
            </a:r>
            <a:endParaRPr lang="ru-RU" dirty="0"/>
          </a:p>
        </p:txBody>
      </p:sp>
      <p:sp>
        <p:nvSpPr>
          <p:cNvPr id="3" name="Title 2">
            <a:extLst>
              <a:ext uri="{FF2B5EF4-FFF2-40B4-BE49-F238E27FC236}">
                <a16:creationId xmlns:a16="http://schemas.microsoft.com/office/drawing/2014/main" id="{C7EE6F97-F932-4CE0-81CF-8B3DDFADBF11}"/>
              </a:ext>
            </a:extLst>
          </p:cNvPr>
          <p:cNvSpPr>
            <a:spLocks noGrp="1"/>
          </p:cNvSpPr>
          <p:nvPr>
            <p:ph type="title"/>
          </p:nvPr>
        </p:nvSpPr>
        <p:spPr bwMode="grayWhite">
          <a:xfrm>
            <a:off x="838200" y="562882"/>
            <a:ext cx="10515600" cy="1045201"/>
          </a:xfrm>
        </p:spPr>
        <p:txBody>
          <a:bodyPr anchor="ctr">
            <a:normAutofit/>
          </a:bodyPr>
          <a:lstStyle/>
          <a:p>
            <a:r>
              <a:rPr lang="en-US" dirty="0"/>
              <a:t>Amendment R</a:t>
            </a:r>
            <a:endParaRPr lang="ru-RU" dirty="0"/>
          </a:p>
        </p:txBody>
      </p:sp>
      <p:sp>
        <p:nvSpPr>
          <p:cNvPr id="8" name="TextBox 7">
            <a:extLst>
              <a:ext uri="{FF2B5EF4-FFF2-40B4-BE49-F238E27FC236}">
                <a16:creationId xmlns:a16="http://schemas.microsoft.com/office/drawing/2014/main" id="{2765BDE7-902E-1101-E2C9-8D15D113EAE0}"/>
              </a:ext>
            </a:extLst>
          </p:cNvPr>
          <p:cNvSpPr txBox="1"/>
          <p:nvPr/>
        </p:nvSpPr>
        <p:spPr>
          <a:xfrm>
            <a:off x="838200" y="5208848"/>
            <a:ext cx="10843475" cy="738664"/>
          </a:xfrm>
          <a:prstGeom prst="rect">
            <a:avLst/>
          </a:prstGeom>
          <a:noFill/>
        </p:spPr>
        <p:txBody>
          <a:bodyPr wrap="square" rtlCol="0">
            <a:spAutoFit/>
          </a:bodyPr>
          <a:lstStyle/>
          <a:p>
            <a:r>
              <a:rPr lang="en-US" sz="1400" i="1" dirty="0"/>
              <a:t>To remove the Adoption Article requiring approval by the Secretary of the Interior to amendments of the Pawnee Nation Constitution; and replace with the Savings Clause (originally Article XIV),  which is designed to preserve certain rights, duties, or privileges that might otherwise be destroyed prior to the amendment to  the current Nation’s Constitution</a:t>
            </a:r>
          </a:p>
        </p:txBody>
      </p:sp>
    </p:spTree>
    <p:extLst>
      <p:ext uri="{BB962C8B-B14F-4D97-AF65-F5344CB8AC3E}">
        <p14:creationId xmlns:p14="http://schemas.microsoft.com/office/powerpoint/2010/main" val="1563226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B5903FC-A7DA-9651-9563-5DEFDA6669F4}"/>
              </a:ext>
            </a:extLst>
          </p:cNvPr>
          <p:cNvSpPr>
            <a:spLocks noGrp="1"/>
          </p:cNvSpPr>
          <p:nvPr>
            <p:ph type="title"/>
          </p:nvPr>
        </p:nvSpPr>
        <p:spPr>
          <a:xfrm>
            <a:off x="838200" y="365125"/>
            <a:ext cx="10515600" cy="1325563"/>
          </a:xfrm>
        </p:spPr>
        <p:txBody>
          <a:bodyPr anchor="ctr">
            <a:normAutofit/>
          </a:bodyPr>
          <a:lstStyle/>
          <a:p>
            <a:r>
              <a:rPr lang="en-US" dirty="0"/>
              <a:t>Amendment S</a:t>
            </a:r>
          </a:p>
        </p:txBody>
      </p:sp>
      <p:sp>
        <p:nvSpPr>
          <p:cNvPr id="2" name="Slide Number Placeholder 1">
            <a:extLst>
              <a:ext uri="{FF2B5EF4-FFF2-40B4-BE49-F238E27FC236}">
                <a16:creationId xmlns:a16="http://schemas.microsoft.com/office/drawing/2014/main" id="{0896AA11-B5FC-8ADD-02E2-FBC6344950A3}"/>
              </a:ext>
            </a:extLst>
          </p:cNvPr>
          <p:cNvSpPr>
            <a:spLocks noGrp="1"/>
          </p:cNvSpPr>
          <p:nvPr>
            <p:ph type="sldNum" sz="quarter" idx="12"/>
          </p:nvPr>
        </p:nvSpPr>
        <p:spPr>
          <a:xfrm>
            <a:off x="5821279" y="6273660"/>
            <a:ext cx="549442" cy="365125"/>
          </a:xfrm>
        </p:spPr>
        <p:txBody>
          <a:bodyPr anchor="ctr">
            <a:normAutofit/>
          </a:bodyPr>
          <a:lstStyle/>
          <a:p>
            <a:pPr>
              <a:spcAft>
                <a:spcPts val="600"/>
              </a:spcAft>
            </a:pPr>
            <a:fld id="{D495E168-DA5E-4888-8D8A-92B118324C14}" type="slidenum">
              <a:rPr lang="en-US" noProof="0" smtClean="0"/>
              <a:pPr>
                <a:spcAft>
                  <a:spcPts val="600"/>
                </a:spcAft>
              </a:pPr>
              <a:t>35</a:t>
            </a:fld>
            <a:endParaRPr lang="en-US" noProof="0"/>
          </a:p>
        </p:txBody>
      </p:sp>
      <p:sp>
        <p:nvSpPr>
          <p:cNvPr id="4" name="Text Placeholder 3">
            <a:extLst>
              <a:ext uri="{FF2B5EF4-FFF2-40B4-BE49-F238E27FC236}">
                <a16:creationId xmlns:a16="http://schemas.microsoft.com/office/drawing/2014/main" id="{2083F6FE-538E-AEF3-6898-C79FF5F3EA64}"/>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838200" y="1690687"/>
            <a:ext cx="10515600" cy="3448871"/>
          </a:xfrm>
        </p:spPr>
        <p:txBody>
          <a:bodyPr>
            <a:normAutofit/>
          </a:bodyPr>
          <a:lstStyle/>
          <a:p>
            <a:pPr marL="0" indent="0">
              <a:spcBef>
                <a:spcPts val="2500"/>
              </a:spcBef>
              <a:buFont typeface="Arial" panose="020B0604020202020204" pitchFamily="34" charset="0"/>
              <a:buNone/>
            </a:pPr>
            <a:r>
              <a:rPr lang="en-US" sz="1400" b="1" dirty="0"/>
              <a:t>CURRENT: </a:t>
            </a:r>
            <a:r>
              <a:rPr lang="en-US" sz="1400" b="1" strike="sngStrike" dirty="0">
                <a:solidFill>
                  <a:srgbClr val="FF0000"/>
                </a:solidFill>
              </a:rPr>
              <a:t>ARTICLE XIV - SAVINGS CLAUSE</a:t>
            </a:r>
          </a:p>
          <a:p>
            <a:pPr marL="0" lvl="1" indent="0">
              <a:buFont typeface="Arial" panose="020B0604020202020204" pitchFamily="34" charset="0"/>
              <a:buNone/>
            </a:pPr>
            <a:r>
              <a:rPr lang="en-US" sz="1400" strike="sngStrike" dirty="0">
                <a:solidFill>
                  <a:srgbClr val="FF0000"/>
                </a:solidFill>
              </a:rPr>
              <a:t>All enactments of the Nation adopted before the effective date of this Constitution shall continue in effect to the extent to that they are not inconsistent with this constitution.</a:t>
            </a:r>
            <a:endParaRPr lang="en-US" sz="1400" b="1" strike="sngStrike" dirty="0">
              <a:solidFill>
                <a:srgbClr val="FF0000"/>
              </a:solidFill>
            </a:endParaRPr>
          </a:p>
          <a:p>
            <a:pPr marL="0" indent="0">
              <a:spcBef>
                <a:spcPts val="2500"/>
              </a:spcBef>
              <a:buFont typeface="Arial" panose="020B0604020202020204" pitchFamily="34" charset="0"/>
              <a:buNone/>
            </a:pPr>
            <a:r>
              <a:rPr lang="en-US" sz="1400" b="1" dirty="0"/>
              <a:t>PROPOSED (CLEAN): ARTICLE XIV – SEVERABILITY</a:t>
            </a:r>
          </a:p>
          <a:p>
            <a:pPr marL="0" lvl="1" indent="0">
              <a:buFont typeface="Arial" panose="020B0604020202020204" pitchFamily="34" charset="0"/>
              <a:buNone/>
            </a:pPr>
            <a:r>
              <a:rPr lang="en-US" sz="1400" dirty="0"/>
              <a:t>If any provision of the Pawnee Nation Constitution shall, in the future, be declared invalid or unconstitutional or in violation of Federal or Pawnee Nation law, it is the intent of the Pawnee Nation that the invalid portion shall be severed and the remaining provisions shall remain in full force and effect. </a:t>
            </a:r>
          </a:p>
          <a:p>
            <a:pPr marL="0" lvl="1" indent="0">
              <a:buFont typeface="Arial" panose="020B0604020202020204" pitchFamily="34" charset="0"/>
              <a:buNone/>
            </a:pPr>
            <a:endParaRPr lang="en-US" sz="1400" dirty="0"/>
          </a:p>
          <a:p>
            <a:pPr marL="0" indent="0" algn="ctr">
              <a:spcBef>
                <a:spcPts val="2500"/>
              </a:spcBef>
              <a:buFont typeface="Arial" panose="020B0604020202020204" pitchFamily="34" charset="0"/>
              <a:buNone/>
            </a:pPr>
            <a:r>
              <a:rPr lang="en-US" sz="1400" b="1" i="1" dirty="0"/>
              <a:t>To replace Article XIV, originally Savings Clause, with Severability; continue to allow the Constitution to be preserved in the event that one Article or Article section is declared invalid or unconstitutional or in violation of Federal or Pawnee Nation law; update previous Severability Article to include Pawnee Nation law and the intent of the Nation that the remaining provisions/Articles remain in full force and effect. </a:t>
            </a:r>
            <a:r>
              <a:rPr lang="en-US" sz="1400" i="1" dirty="0"/>
              <a:t>.​</a:t>
            </a:r>
          </a:p>
        </p:txBody>
      </p:sp>
      <p:sp>
        <p:nvSpPr>
          <p:cNvPr id="10" name="TextBox 9">
            <a:extLst>
              <a:ext uri="{FF2B5EF4-FFF2-40B4-BE49-F238E27FC236}">
                <a16:creationId xmlns:a16="http://schemas.microsoft.com/office/drawing/2014/main" id="{F213AF4E-1753-CEC1-9449-62C0EBAD663D}"/>
              </a:ext>
            </a:extLst>
          </p:cNvPr>
          <p:cNvSpPr txBox="1"/>
          <p:nvPr/>
        </p:nvSpPr>
        <p:spPr>
          <a:xfrm>
            <a:off x="4997669" y="5855531"/>
            <a:ext cx="2490952" cy="369332"/>
          </a:xfrm>
          <a:prstGeom prst="rect">
            <a:avLst/>
          </a:prstGeom>
          <a:noFill/>
        </p:spPr>
        <p:txBody>
          <a:bodyPr wrap="square" rtlCol="0">
            <a:spAutoFit/>
          </a:bodyPr>
          <a:lstStyle/>
          <a:p>
            <a:r>
              <a:rPr lang="en-US"/>
              <a:t>ARTICLE XIV </a:t>
            </a:r>
            <a:endParaRPr lang="en-US" dirty="0"/>
          </a:p>
        </p:txBody>
      </p:sp>
    </p:spTree>
    <p:extLst>
      <p:ext uri="{BB962C8B-B14F-4D97-AF65-F5344CB8AC3E}">
        <p14:creationId xmlns:p14="http://schemas.microsoft.com/office/powerpoint/2010/main" val="34820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DFDBC-EC3B-BFC6-6498-F102D8FD8455}"/>
              </a:ext>
            </a:extLst>
          </p:cNvPr>
          <p:cNvSpPr>
            <a:spLocks noGrp="1"/>
          </p:cNvSpPr>
          <p:nvPr>
            <p:ph type="title"/>
          </p:nvPr>
        </p:nvSpPr>
        <p:spPr>
          <a:xfrm>
            <a:off x="3429000" y="338207"/>
            <a:ext cx="4983079" cy="1325563"/>
          </a:xfrm>
        </p:spPr>
        <p:txBody>
          <a:bodyPr/>
          <a:lstStyle/>
          <a:p>
            <a:r>
              <a:rPr lang="en-US" dirty="0"/>
              <a:t>Amendment T</a:t>
            </a:r>
          </a:p>
        </p:txBody>
      </p:sp>
      <p:sp>
        <p:nvSpPr>
          <p:cNvPr id="4" name="Slide Number Placeholder 3">
            <a:extLst>
              <a:ext uri="{FF2B5EF4-FFF2-40B4-BE49-F238E27FC236}">
                <a16:creationId xmlns:a16="http://schemas.microsoft.com/office/drawing/2014/main" id="{E138664B-AA4E-19DE-FAFC-76E15BB2A1F1}"/>
              </a:ext>
            </a:extLst>
          </p:cNvPr>
          <p:cNvSpPr>
            <a:spLocks noGrp="1"/>
          </p:cNvSpPr>
          <p:nvPr>
            <p:ph type="sldNum" sz="quarter" idx="12"/>
          </p:nvPr>
        </p:nvSpPr>
        <p:spPr>
          <a:xfrm>
            <a:off x="4130566" y="5738648"/>
            <a:ext cx="3862551" cy="900138"/>
          </a:xfrm>
        </p:spPr>
        <p:txBody>
          <a:bodyPr/>
          <a:lstStyle/>
          <a:p>
            <a:r>
              <a:rPr lang="en-US" noProof="0" dirty="0"/>
              <a:t>ARTICLE XV</a:t>
            </a:r>
          </a:p>
        </p:txBody>
      </p:sp>
      <p:sp>
        <p:nvSpPr>
          <p:cNvPr id="5" name="Content Placeholder 4">
            <a:extLst>
              <a:ext uri="{FF2B5EF4-FFF2-40B4-BE49-F238E27FC236}">
                <a16:creationId xmlns:a16="http://schemas.microsoft.com/office/drawing/2014/main" id="{283A40B1-5D51-9C18-8BF2-9650DD392DA5}"/>
              </a:ext>
            </a:extLst>
          </p:cNvPr>
          <p:cNvSpPr>
            <a:spLocks noGrp="1"/>
          </p:cNvSpPr>
          <p:nvPr>
            <p:ph sz="half" idx="1"/>
          </p:nvPr>
        </p:nvSpPr>
        <p:spPr>
          <a:xfrm>
            <a:off x="738939" y="1663770"/>
            <a:ext cx="5181600" cy="3168869"/>
          </a:xfrm>
        </p:spPr>
        <p:txBody>
          <a:bodyPr>
            <a:normAutofit fontScale="92500" lnSpcReduction="10000"/>
          </a:bodyPr>
          <a:lstStyle/>
          <a:p>
            <a:pPr algn="ctr"/>
            <a:r>
              <a:rPr lang="en-US" sz="2600" strike="sngStrike" dirty="0">
                <a:solidFill>
                  <a:srgbClr val="FF0000"/>
                </a:solidFill>
              </a:rPr>
              <a:t>ARTICLE XV – SEVERABILITY </a:t>
            </a:r>
            <a:r>
              <a:rPr lang="en-US" sz="2600" dirty="0">
                <a:solidFill>
                  <a:schemeClr val="tx1"/>
                </a:solidFill>
              </a:rPr>
              <a:t>(CURRENT)</a:t>
            </a:r>
          </a:p>
          <a:p>
            <a:endParaRPr lang="en-US" sz="2600" strike="sngStrike" dirty="0">
              <a:solidFill>
                <a:srgbClr val="FF0000"/>
              </a:solidFill>
            </a:endParaRPr>
          </a:p>
          <a:p>
            <a:r>
              <a:rPr lang="en-US" sz="2600" strike="sngStrike" dirty="0">
                <a:solidFill>
                  <a:srgbClr val="FF0000"/>
                </a:solidFill>
              </a:rPr>
              <a:t>If any part of this Constitution is held by the Federal Court to be invalid or contrary to the U.S. Constitution or Federal law, the remainder shall continue to be in full force and effect.</a:t>
            </a:r>
          </a:p>
          <a:p>
            <a:endParaRPr lang="en-US" dirty="0"/>
          </a:p>
        </p:txBody>
      </p:sp>
      <p:sp>
        <p:nvSpPr>
          <p:cNvPr id="6" name="Content Placeholder 5">
            <a:extLst>
              <a:ext uri="{FF2B5EF4-FFF2-40B4-BE49-F238E27FC236}">
                <a16:creationId xmlns:a16="http://schemas.microsoft.com/office/drawing/2014/main" id="{C7701BB2-8912-A251-9E25-704196B34A1F}"/>
              </a:ext>
            </a:extLst>
          </p:cNvPr>
          <p:cNvSpPr>
            <a:spLocks noGrp="1"/>
          </p:cNvSpPr>
          <p:nvPr>
            <p:ph sz="half" idx="2"/>
          </p:nvPr>
        </p:nvSpPr>
        <p:spPr>
          <a:xfrm>
            <a:off x="6271461" y="1663770"/>
            <a:ext cx="5181600" cy="2932386"/>
          </a:xfrm>
        </p:spPr>
        <p:txBody>
          <a:bodyPr>
            <a:normAutofit fontScale="77500" lnSpcReduction="20000"/>
          </a:bodyPr>
          <a:lstStyle/>
          <a:p>
            <a:pPr algn="ctr"/>
            <a:r>
              <a:rPr lang="en-US" dirty="0"/>
              <a:t>ARTICLE XV – SOVEREIGN IMMUNITY PROPOSED (CLEAN)</a:t>
            </a:r>
          </a:p>
          <a:p>
            <a:endParaRPr lang="en-US" dirty="0"/>
          </a:p>
          <a:p>
            <a:r>
              <a:rPr lang="en-US" dirty="0"/>
              <a:t>In fully exercising its self-determination and sovereign powers, the Pawnee Nation shall be immune from suit except to the extent that the Pawnee Business Council expressly waives the Nation’s sovereign immunity or as provided by in this Constitution.</a:t>
            </a:r>
          </a:p>
          <a:p>
            <a:endParaRPr lang="en-US" dirty="0"/>
          </a:p>
        </p:txBody>
      </p:sp>
      <p:sp>
        <p:nvSpPr>
          <p:cNvPr id="7" name="TextBox 6">
            <a:extLst>
              <a:ext uri="{FF2B5EF4-FFF2-40B4-BE49-F238E27FC236}">
                <a16:creationId xmlns:a16="http://schemas.microsoft.com/office/drawing/2014/main" id="{AE184430-FEBE-F14C-3EDF-1611285885DC}"/>
              </a:ext>
            </a:extLst>
          </p:cNvPr>
          <p:cNvSpPr txBox="1"/>
          <p:nvPr/>
        </p:nvSpPr>
        <p:spPr>
          <a:xfrm>
            <a:off x="738939" y="4803721"/>
            <a:ext cx="10616314" cy="1200329"/>
          </a:xfrm>
          <a:prstGeom prst="rect">
            <a:avLst/>
          </a:prstGeom>
          <a:noFill/>
        </p:spPr>
        <p:txBody>
          <a:bodyPr wrap="square" rtlCol="0">
            <a:spAutoFit/>
          </a:bodyPr>
          <a:lstStyle/>
          <a:p>
            <a:r>
              <a:rPr lang="en-US" i="1" dirty="0"/>
              <a:t>To replace XV Severability with XV Sovereign Immunity; establish the Nation’s protection from lawsuits, confirm that this immunity can only be removed if the PBC  itself expressly waives immunity or if Congress has explicitly authorized a suit against the Nation. </a:t>
            </a:r>
          </a:p>
          <a:p>
            <a:endParaRPr lang="en-US" dirty="0"/>
          </a:p>
        </p:txBody>
      </p:sp>
    </p:spTree>
    <p:extLst>
      <p:ext uri="{BB962C8B-B14F-4D97-AF65-F5344CB8AC3E}">
        <p14:creationId xmlns:p14="http://schemas.microsoft.com/office/powerpoint/2010/main" val="1315409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64F29C-2359-8320-BEDB-BA7E2D9CA578}"/>
              </a:ext>
            </a:extLst>
          </p:cNvPr>
          <p:cNvSpPr>
            <a:spLocks noGrp="1"/>
          </p:cNvSpPr>
          <p:nvPr>
            <p:ph type="sldNum" sz="quarter" idx="12"/>
          </p:nvPr>
        </p:nvSpPr>
        <p:spPr/>
        <p:txBody>
          <a:bodyPr/>
          <a:lstStyle/>
          <a:p>
            <a:fld id="{D495E168-DA5E-4888-8D8A-92B118324C14}" type="slidenum">
              <a:rPr lang="en-US" noProof="0" smtClean="0"/>
              <a:pPr/>
              <a:t>37</a:t>
            </a:fld>
            <a:endParaRPr lang="en-US" noProof="0" dirty="0"/>
          </a:p>
        </p:txBody>
      </p:sp>
      <p:sp>
        <p:nvSpPr>
          <p:cNvPr id="3" name="Title 2">
            <a:extLst>
              <a:ext uri="{FF2B5EF4-FFF2-40B4-BE49-F238E27FC236}">
                <a16:creationId xmlns:a16="http://schemas.microsoft.com/office/drawing/2014/main" id="{E44D7C69-3616-F4EA-C955-E471D9ED8AFA}"/>
              </a:ext>
            </a:extLst>
          </p:cNvPr>
          <p:cNvSpPr>
            <a:spLocks noGrp="1"/>
          </p:cNvSpPr>
          <p:nvPr>
            <p:ph type="title"/>
          </p:nvPr>
        </p:nvSpPr>
        <p:spPr/>
        <p:txBody>
          <a:bodyPr>
            <a:normAutofit fontScale="90000"/>
          </a:bodyPr>
          <a:lstStyle/>
          <a:p>
            <a:r>
              <a:rPr lang="en-US" dirty="0">
                <a:latin typeface="Algerian" panose="04020705040A02060702" pitchFamily="82" charset="0"/>
              </a:rPr>
              <a:t>YOUR VOTE MATTERS</a:t>
            </a:r>
          </a:p>
        </p:txBody>
      </p:sp>
      <p:sp>
        <p:nvSpPr>
          <p:cNvPr id="4" name="Footer Placeholder 3">
            <a:extLst>
              <a:ext uri="{FF2B5EF4-FFF2-40B4-BE49-F238E27FC236}">
                <a16:creationId xmlns:a16="http://schemas.microsoft.com/office/drawing/2014/main" id="{44CC27AE-9A92-2279-F9B0-FD5869CB7FDF}"/>
              </a:ext>
            </a:extLst>
          </p:cNvPr>
          <p:cNvSpPr>
            <a:spLocks noGrp="1"/>
          </p:cNvSpPr>
          <p:nvPr>
            <p:ph type="ftr" sz="quarter" idx="11"/>
          </p:nvPr>
        </p:nvSpPr>
        <p:spPr/>
        <p:txBody>
          <a:bodyPr/>
          <a:lstStyle/>
          <a:p>
            <a:r>
              <a:rPr lang="en-US" noProof="0" dirty="0"/>
              <a:t>2026</a:t>
            </a:r>
          </a:p>
        </p:txBody>
      </p:sp>
      <p:sp>
        <p:nvSpPr>
          <p:cNvPr id="5" name="Text Placeholder 4">
            <a:extLst>
              <a:ext uri="{FF2B5EF4-FFF2-40B4-BE49-F238E27FC236}">
                <a16:creationId xmlns:a16="http://schemas.microsoft.com/office/drawing/2014/main" id="{391C0AC8-6630-B949-FBA3-9A9064318EA6}"/>
              </a:ext>
            </a:extLst>
          </p:cNvPr>
          <p:cNvSpPr>
            <a:spLocks noGrp="1"/>
          </p:cNvSpPr>
          <p:nvPr>
            <p:ph type="body" sz="quarter" idx="13"/>
          </p:nvPr>
        </p:nvSpPr>
        <p:spPr>
          <a:xfrm>
            <a:off x="838200" y="3026978"/>
            <a:ext cx="10515600" cy="1545021"/>
          </a:xfrm>
        </p:spPr>
        <p:txBody>
          <a:bodyPr>
            <a:noAutofit/>
          </a:bodyPr>
          <a:lstStyle/>
          <a:p>
            <a:pPr algn="ctr"/>
            <a:r>
              <a:rPr lang="en-US" sz="3200" dirty="0">
                <a:latin typeface="Amasis MT Pro Black" panose="02040A04050005020304" pitchFamily="18" charset="0"/>
              </a:rPr>
              <a:t>THE PAWNEE NATION CONSTITUTION CONVENTION DELEGATES THANK YOU!</a:t>
            </a:r>
          </a:p>
        </p:txBody>
      </p:sp>
    </p:spTree>
    <p:extLst>
      <p:ext uri="{BB962C8B-B14F-4D97-AF65-F5344CB8AC3E}">
        <p14:creationId xmlns:p14="http://schemas.microsoft.com/office/powerpoint/2010/main" val="22385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FBCFB-B245-45A5-AD8B-A4585DE61C63}"/>
              </a:ext>
            </a:extLst>
          </p:cNvPr>
          <p:cNvSpPr>
            <a:spLocks noGrp="1"/>
          </p:cNvSpPr>
          <p:nvPr>
            <p:ph type="title"/>
          </p:nvPr>
        </p:nvSpPr>
        <p:spPr/>
        <p:txBody>
          <a:bodyPr>
            <a:noAutofit/>
          </a:bodyPr>
          <a:lstStyle/>
          <a:p>
            <a:r>
              <a:rPr lang="en-US" dirty="0"/>
              <a:t>Amendment C</a:t>
            </a:r>
          </a:p>
        </p:txBody>
      </p:sp>
      <p:sp>
        <p:nvSpPr>
          <p:cNvPr id="6" name="Text Placeholder 5">
            <a:extLst>
              <a:ext uri="{FF2B5EF4-FFF2-40B4-BE49-F238E27FC236}">
                <a16:creationId xmlns:a16="http://schemas.microsoft.com/office/drawing/2014/main" id="{EB3DD98B-C2C2-4C4E-BC25-BCC7F6C5C59E}"/>
              </a:ext>
            </a:extLst>
          </p:cNvPr>
          <p:cNvSpPr>
            <a:spLocks noGrp="1"/>
          </p:cNvSpPr>
          <p:nvPr>
            <p:ph type="body" sz="quarter" idx="14"/>
          </p:nvPr>
        </p:nvSpPr>
        <p:spPr/>
        <p:txBody>
          <a:bodyPr>
            <a:normAutofit fontScale="85000" lnSpcReduction="20000"/>
          </a:bodyPr>
          <a:lstStyle/>
          <a:p>
            <a:r>
              <a:rPr lang="en-US" dirty="0"/>
              <a:t>Changing the name of the Chiefs Council from "</a:t>
            </a:r>
            <a:r>
              <a:rPr lang="en-US" dirty="0" err="1"/>
              <a:t>Nasharo</a:t>
            </a:r>
            <a:r>
              <a:rPr lang="en-US" dirty="0"/>
              <a:t>" to "</a:t>
            </a:r>
            <a:r>
              <a:rPr lang="en-US" dirty="0" err="1"/>
              <a:t>Rêsâru</a:t>
            </a:r>
            <a:r>
              <a:rPr lang="en-US" dirty="0"/>
              <a:t>" throughout the Constitution. </a:t>
            </a:r>
          </a:p>
        </p:txBody>
      </p:sp>
      <p:sp>
        <p:nvSpPr>
          <p:cNvPr id="7" name="Text Placeholder 6">
            <a:extLst>
              <a:ext uri="{FF2B5EF4-FFF2-40B4-BE49-F238E27FC236}">
                <a16:creationId xmlns:a16="http://schemas.microsoft.com/office/drawing/2014/main" id="{91AA84F9-B00F-4582-9D27-E03DE392DF1A}"/>
              </a:ext>
            </a:extLst>
          </p:cNvPr>
          <p:cNvSpPr>
            <a:spLocks noGrp="1"/>
          </p:cNvSpPr>
          <p:nvPr>
            <p:ph type="body" sz="quarter" idx="15"/>
          </p:nvPr>
        </p:nvSpPr>
        <p:spPr>
          <a:xfrm>
            <a:off x="6474599" y="4869091"/>
            <a:ext cx="4545374" cy="893080"/>
          </a:xfrm>
        </p:spPr>
        <p:txBody>
          <a:bodyPr>
            <a:noAutofit/>
          </a:bodyPr>
          <a:lstStyle/>
          <a:p>
            <a:r>
              <a:rPr lang="en-US" i="1" dirty="0"/>
              <a:t>To change the Chief’s council to the proper Pawnee language and dialect</a:t>
            </a:r>
          </a:p>
        </p:txBody>
      </p:sp>
      <p:sp>
        <p:nvSpPr>
          <p:cNvPr id="4" name="Slide Number Placeholder 3">
            <a:extLst>
              <a:ext uri="{FF2B5EF4-FFF2-40B4-BE49-F238E27FC236}">
                <a16:creationId xmlns:a16="http://schemas.microsoft.com/office/drawing/2014/main" id="{D3E85625-E07C-43C7-93C8-DFDFDBB64FFF}"/>
              </a:ext>
            </a:extLst>
          </p:cNvPr>
          <p:cNvSpPr>
            <a:spLocks noGrp="1"/>
          </p:cNvSpPr>
          <p:nvPr>
            <p:ph type="sldNum" sz="quarter" idx="12"/>
          </p:nvPr>
        </p:nvSpPr>
        <p:spPr/>
        <p:txBody>
          <a:bodyPr/>
          <a:lstStyle/>
          <a:p>
            <a:fld id="{D495E168-DA5E-4888-8D8A-92B118324C14}" type="slidenum">
              <a:rPr lang="en-US" smtClean="0"/>
              <a:pPr/>
              <a:t>4</a:t>
            </a:fld>
            <a:endParaRPr lang="en-US" dirty="0"/>
          </a:p>
        </p:txBody>
      </p:sp>
      <p:pic>
        <p:nvPicPr>
          <p:cNvPr id="10" name="Picture Placeholder 9">
            <a:extLst>
              <a:ext uri="{FF2B5EF4-FFF2-40B4-BE49-F238E27FC236}">
                <a16:creationId xmlns:a16="http://schemas.microsoft.com/office/drawing/2014/main" id="{31AD0C29-E224-4CD3-93E1-90ADEBD77510}"/>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33360" b="33360"/>
          <a:stretch>
            <a:fillRect/>
          </a:stretch>
        </p:blipFill>
        <p:spPr>
          <a:xfrm>
            <a:off x="486561" y="503339"/>
            <a:ext cx="11207692" cy="3138053"/>
          </a:xfrm>
        </p:spPr>
      </p:pic>
    </p:spTree>
    <p:extLst>
      <p:ext uri="{BB962C8B-B14F-4D97-AF65-F5344CB8AC3E}">
        <p14:creationId xmlns:p14="http://schemas.microsoft.com/office/powerpoint/2010/main" val="92902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A1907-609E-44F3-AF8A-78BF2133536E}"/>
              </a:ext>
            </a:extLst>
          </p:cNvPr>
          <p:cNvSpPr>
            <a:spLocks noGrp="1"/>
          </p:cNvSpPr>
          <p:nvPr>
            <p:ph type="sldNum" sz="quarter" idx="12"/>
          </p:nvPr>
        </p:nvSpPr>
        <p:spPr/>
        <p:txBody>
          <a:bodyPr/>
          <a:lstStyle/>
          <a:p>
            <a:fld id="{D495E168-DA5E-4888-8D8A-92B118324C14}" type="slidenum">
              <a:rPr lang="en-US" noProof="0" smtClean="0"/>
              <a:pPr/>
              <a:t>5</a:t>
            </a:fld>
            <a:endParaRPr lang="en-US" noProof="0" dirty="0"/>
          </a:p>
        </p:txBody>
      </p:sp>
      <p:sp>
        <p:nvSpPr>
          <p:cNvPr id="3" name="Title 2">
            <a:extLst>
              <a:ext uri="{FF2B5EF4-FFF2-40B4-BE49-F238E27FC236}">
                <a16:creationId xmlns:a16="http://schemas.microsoft.com/office/drawing/2014/main" id="{F9C61E57-802A-4110-993F-0C8AAD082823}"/>
              </a:ext>
            </a:extLst>
          </p:cNvPr>
          <p:cNvSpPr>
            <a:spLocks noGrp="1"/>
          </p:cNvSpPr>
          <p:nvPr>
            <p:ph type="title"/>
          </p:nvPr>
        </p:nvSpPr>
        <p:spPr/>
        <p:txBody>
          <a:bodyPr>
            <a:normAutofit fontScale="90000"/>
          </a:bodyPr>
          <a:lstStyle/>
          <a:p>
            <a:r>
              <a:rPr lang="en-US" dirty="0"/>
              <a:t>Amendment  D</a:t>
            </a:r>
          </a:p>
        </p:txBody>
      </p:sp>
      <p:sp>
        <p:nvSpPr>
          <p:cNvPr id="5" name="Text Placeholder 4">
            <a:extLst>
              <a:ext uri="{FF2B5EF4-FFF2-40B4-BE49-F238E27FC236}">
                <a16:creationId xmlns:a16="http://schemas.microsoft.com/office/drawing/2014/main" id="{291A54D1-F08B-48A3-84DF-25C596DFC178}"/>
              </a:ext>
            </a:extLst>
          </p:cNvPr>
          <p:cNvSpPr>
            <a:spLocks noGrp="1"/>
          </p:cNvSpPr>
          <p:nvPr>
            <p:ph type="body" sz="quarter" idx="13"/>
          </p:nvPr>
        </p:nvSpPr>
        <p:spPr/>
        <p:txBody>
          <a:bodyPr>
            <a:normAutofit/>
          </a:bodyPr>
          <a:lstStyle/>
          <a:p>
            <a:r>
              <a:rPr lang="en-US" dirty="0"/>
              <a:t>Remove the Secretary of the Department of the Interior from all Articles throughout the Constitution</a:t>
            </a:r>
          </a:p>
        </p:txBody>
      </p:sp>
      <p:sp>
        <p:nvSpPr>
          <p:cNvPr id="9" name="TextBox 8">
            <a:extLst>
              <a:ext uri="{FF2B5EF4-FFF2-40B4-BE49-F238E27FC236}">
                <a16:creationId xmlns:a16="http://schemas.microsoft.com/office/drawing/2014/main" id="{F7AD4EEA-DD3C-4D1C-9F6C-6C30F00DA8D6}"/>
              </a:ext>
            </a:extLst>
          </p:cNvPr>
          <p:cNvSpPr txBox="1"/>
          <p:nvPr/>
        </p:nvSpPr>
        <p:spPr>
          <a:xfrm>
            <a:off x="1551963" y="4506686"/>
            <a:ext cx="9353725" cy="646331"/>
          </a:xfrm>
          <a:prstGeom prst="rect">
            <a:avLst/>
          </a:prstGeom>
          <a:noFill/>
        </p:spPr>
        <p:txBody>
          <a:bodyPr wrap="square" rtlCol="0">
            <a:spAutoFit/>
          </a:bodyPr>
          <a:lstStyle/>
          <a:p>
            <a:r>
              <a:rPr lang="en-US" i="1" dirty="0"/>
              <a:t>To remove any and all references to the Secretary reflecting the Nation’s inherent sovereign authority to govern itself</a:t>
            </a:r>
          </a:p>
        </p:txBody>
      </p:sp>
      <p:pic>
        <p:nvPicPr>
          <p:cNvPr id="10" name="Picture Placeholder 9" descr="Close-up of a typewriter with a piece of paper">
            <a:extLst>
              <a:ext uri="{FF2B5EF4-FFF2-40B4-BE49-F238E27FC236}">
                <a16:creationId xmlns:a16="http://schemas.microsoft.com/office/drawing/2014/main" id="{190E8BE9-FCF4-E531-6297-4EC11D8F03D6}"/>
              </a:ext>
            </a:extLst>
          </p:cNvPr>
          <p:cNvPicPr>
            <a:picLocks noGrp="1" noChangeAspect="1"/>
          </p:cNvPicPr>
          <p:nvPr>
            <p:ph type="pic" sz="quarter" idx="14"/>
          </p:nvPr>
        </p:nvPicPr>
        <p:blipFill>
          <a:blip r:embed="rId2">
            <a:extLst>
              <a:ext uri="{837473B0-CC2E-450A-ABE3-18F120FF3D39}">
                <a1611:picAttrSrcUrl xmlns:a1611="http://schemas.microsoft.com/office/drawing/2016/11/main" r:id="rId3"/>
              </a:ext>
            </a:extLst>
          </a:blip>
          <a:srcRect t="28735" b="28735"/>
          <a:stretch>
            <a:fillRect/>
          </a:stretch>
        </p:blipFill>
        <p:spPr>
          <a:xfrm>
            <a:off x="630621" y="2488544"/>
            <a:ext cx="11004331" cy="1650079"/>
          </a:xfrm>
        </p:spPr>
      </p:pic>
    </p:spTree>
    <p:extLst>
      <p:ext uri="{BB962C8B-B14F-4D97-AF65-F5344CB8AC3E}">
        <p14:creationId xmlns:p14="http://schemas.microsoft.com/office/powerpoint/2010/main" val="419355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BE1FFC-C3C5-561B-1E12-BC8047793FB8}"/>
              </a:ext>
            </a:extLst>
          </p:cNvPr>
          <p:cNvSpPr>
            <a:spLocks noGrp="1"/>
          </p:cNvSpPr>
          <p:nvPr>
            <p:ph type="sldNum" sz="quarter" idx="12"/>
          </p:nvPr>
        </p:nvSpPr>
        <p:spPr/>
        <p:txBody>
          <a:bodyPr/>
          <a:lstStyle/>
          <a:p>
            <a:fld id="{D495E168-DA5E-4888-8D8A-92B118324C14}" type="slidenum">
              <a:rPr lang="en-US" noProof="0" smtClean="0"/>
              <a:pPr/>
              <a:t>6</a:t>
            </a:fld>
            <a:endParaRPr lang="en-US" noProof="0" dirty="0"/>
          </a:p>
        </p:txBody>
      </p:sp>
      <p:sp>
        <p:nvSpPr>
          <p:cNvPr id="3" name="Title 2">
            <a:extLst>
              <a:ext uri="{FF2B5EF4-FFF2-40B4-BE49-F238E27FC236}">
                <a16:creationId xmlns:a16="http://schemas.microsoft.com/office/drawing/2014/main" id="{33E6D1F8-597D-E3CD-CB6C-391A4CD0E388}"/>
              </a:ext>
            </a:extLst>
          </p:cNvPr>
          <p:cNvSpPr>
            <a:spLocks noGrp="1"/>
          </p:cNvSpPr>
          <p:nvPr>
            <p:ph type="title"/>
          </p:nvPr>
        </p:nvSpPr>
        <p:spPr>
          <a:xfrm>
            <a:off x="1172028" y="3058510"/>
            <a:ext cx="4156718" cy="1772710"/>
          </a:xfrm>
        </p:spPr>
        <p:txBody>
          <a:bodyPr>
            <a:normAutofit/>
          </a:bodyPr>
          <a:lstStyle/>
          <a:p>
            <a:r>
              <a:rPr lang="en-US" dirty="0"/>
              <a:t>Amendment E</a:t>
            </a:r>
          </a:p>
        </p:txBody>
      </p:sp>
      <p:sp>
        <p:nvSpPr>
          <p:cNvPr id="7" name="Text Placeholder 6">
            <a:extLst>
              <a:ext uri="{FF2B5EF4-FFF2-40B4-BE49-F238E27FC236}">
                <a16:creationId xmlns:a16="http://schemas.microsoft.com/office/drawing/2014/main" id="{A389DD62-2B1F-AA70-C3BC-9BAE86C305B0}"/>
              </a:ext>
            </a:extLst>
          </p:cNvPr>
          <p:cNvSpPr>
            <a:spLocks noGrp="1"/>
          </p:cNvSpPr>
          <p:nvPr>
            <p:ph type="body" sz="quarter" idx="15"/>
          </p:nvPr>
        </p:nvSpPr>
        <p:spPr>
          <a:xfrm>
            <a:off x="504498" y="961698"/>
            <a:ext cx="11097500" cy="4800474"/>
          </a:xfrm>
        </p:spPr>
        <p:txBody>
          <a:bodyPr>
            <a:normAutofit/>
          </a:bodyPr>
          <a:lstStyle/>
          <a:p>
            <a:pPr marL="0" indent="0" algn="ctr">
              <a:buNone/>
            </a:pPr>
            <a:r>
              <a:rPr lang="en-US" sz="2000" dirty="0"/>
              <a:t>PREAMBLE </a:t>
            </a:r>
          </a:p>
          <a:p>
            <a:pPr marL="0" indent="0" algn="ctr">
              <a:buNone/>
            </a:pPr>
            <a:r>
              <a:rPr lang="en-US" b="1" dirty="0"/>
              <a:t> (DRAFT)</a:t>
            </a:r>
            <a:endParaRPr lang="en-US" dirty="0"/>
          </a:p>
          <a:p>
            <a:endParaRPr lang="en-US" dirty="0"/>
          </a:p>
          <a:p>
            <a:endParaRPr lang="en-US" dirty="0"/>
          </a:p>
          <a:p>
            <a:endParaRPr lang="en-US" dirty="0"/>
          </a:p>
          <a:p>
            <a:endParaRPr lang="en-US" dirty="0"/>
          </a:p>
          <a:p>
            <a:endParaRPr lang="en-US" dirty="0"/>
          </a:p>
          <a:p>
            <a:endParaRPr lang="en-US" dirty="0"/>
          </a:p>
        </p:txBody>
      </p:sp>
      <p:pic>
        <p:nvPicPr>
          <p:cNvPr id="15" name="Picture 14" descr="A close-up of words&#10;&#10;AI-generated content may be incorrect.">
            <a:extLst>
              <a:ext uri="{FF2B5EF4-FFF2-40B4-BE49-F238E27FC236}">
                <a16:creationId xmlns:a16="http://schemas.microsoft.com/office/drawing/2014/main" id="{2E7DE50E-9E9D-7016-B4B7-C827131E38E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63256" y="3838572"/>
            <a:ext cx="4330261" cy="2165131"/>
          </a:xfrm>
          <a:prstGeom prst="rect">
            <a:avLst/>
          </a:prstGeom>
          <a:effectLst>
            <a:glow rad="228600">
              <a:schemeClr val="accent5">
                <a:satMod val="175000"/>
                <a:alpha val="40000"/>
              </a:schemeClr>
            </a:glow>
            <a:softEdge rad="31750"/>
          </a:effectLst>
        </p:spPr>
      </p:pic>
      <p:sp>
        <p:nvSpPr>
          <p:cNvPr id="17" name="Rectangle 3">
            <a:extLst>
              <a:ext uri="{FF2B5EF4-FFF2-40B4-BE49-F238E27FC236}">
                <a16:creationId xmlns:a16="http://schemas.microsoft.com/office/drawing/2014/main" id="{068D06E8-2376-3E43-9E88-67C649A774D8}"/>
              </a:ext>
            </a:extLst>
          </p:cNvPr>
          <p:cNvSpPr>
            <a:spLocks noChangeArrowheads="1"/>
          </p:cNvSpPr>
          <p:nvPr/>
        </p:nvSpPr>
        <p:spPr bwMode="auto">
          <a:xfrm>
            <a:off x="641705" y="2119791"/>
            <a:ext cx="10908590"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 the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members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the four confederated bands</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Indians, namely</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Čawî</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Kitkehaki</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Pîtahawirâta</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Ckiri</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Chaui</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Kitkehahki</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Pitahawirata</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Skidi which now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constitute</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of</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with faith in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Atî’as</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Tirawâhat,</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the</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purposes of our Supreme Being, with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abounding pride in our </a:t>
            </a:r>
            <a:r>
              <a:rPr kumimoji="0" lang="en-US" altLang="en-U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cultur</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e</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al</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heritage and the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and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determination to promote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through marshaled efforts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our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cultural,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social, </a:t>
            </a:r>
            <a:r>
              <a:rPr kumimoji="0" lang="en-US" altLang="en-U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economic</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al</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political advancement</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in exercise of our inherent sovereign authority</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do solemnly ordain and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establish this Pawnee Nation of Oklahoma and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adopt this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c</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C</a:t>
            </a:r>
            <a:r>
              <a:rPr kumimoji="0" lang="en-US" altLang="en-US" sz="11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onstitution</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of the Pawnee </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Nation.</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pursuant</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to the Oklahoma Indian Welfare Act of June 26, 1936 (49 Stat. 1967) which shall supersede the constitution approved by the Secretary of the Interior on November 26, 1937, and ratified on January 6, 1938, as amended.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106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8F25C1-8DF8-4521-8E14-C1B37A10F6E6}"/>
              </a:ext>
            </a:extLst>
          </p:cNvPr>
          <p:cNvSpPr>
            <a:spLocks noGrp="1"/>
          </p:cNvSpPr>
          <p:nvPr>
            <p:ph type="title"/>
          </p:nvPr>
        </p:nvSpPr>
        <p:spPr>
          <a:xfrm>
            <a:off x="788276" y="1289573"/>
            <a:ext cx="8891752" cy="758536"/>
          </a:xfrm>
        </p:spPr>
        <p:txBody>
          <a:bodyPr/>
          <a:lstStyle/>
          <a:p>
            <a:r>
              <a:rPr lang="en-US" sz="4400" dirty="0"/>
              <a:t>Amendment E– </a:t>
            </a:r>
            <a:r>
              <a:rPr lang="en-US" sz="2800" dirty="0">
                <a:latin typeface="+mn-lt"/>
              </a:rPr>
              <a:t>(CLEAN) </a:t>
            </a:r>
            <a:r>
              <a:rPr lang="en-US" sz="4400" dirty="0"/>
              <a:t> </a:t>
            </a:r>
          </a:p>
        </p:txBody>
      </p:sp>
      <p:sp>
        <p:nvSpPr>
          <p:cNvPr id="5" name="Text Placeholder 4">
            <a:extLst>
              <a:ext uri="{FF2B5EF4-FFF2-40B4-BE49-F238E27FC236}">
                <a16:creationId xmlns:a16="http://schemas.microsoft.com/office/drawing/2014/main" id="{18C53A84-5B0E-48D5-BB7D-950EB8BC0F99}"/>
              </a:ext>
            </a:extLst>
          </p:cNvPr>
          <p:cNvSpPr>
            <a:spLocks noGrp="1"/>
          </p:cNvSpPr>
          <p:nvPr>
            <p:ph type="body" sz="quarter" idx="14"/>
          </p:nvPr>
        </p:nvSpPr>
        <p:spPr>
          <a:xfrm>
            <a:off x="925966" y="2478694"/>
            <a:ext cx="5444755" cy="2331197"/>
          </a:xfrm>
        </p:spPr>
        <p:txBody>
          <a:bodyPr>
            <a:normAutofit/>
          </a:bodyPr>
          <a:lstStyle/>
          <a:p>
            <a:pPr algn="just"/>
            <a:r>
              <a:rPr lang="en-US" dirty="0"/>
              <a:t>We, the citizens of the four confederated bands, </a:t>
            </a:r>
            <a:r>
              <a:rPr lang="en-US" dirty="0" err="1"/>
              <a:t>Čawî</a:t>
            </a:r>
            <a:r>
              <a:rPr lang="en-US" dirty="0"/>
              <a:t>’, </a:t>
            </a:r>
            <a:r>
              <a:rPr lang="en-US" dirty="0" err="1"/>
              <a:t>Kitkehaki</a:t>
            </a:r>
            <a:r>
              <a:rPr lang="en-US" dirty="0"/>
              <a:t>, </a:t>
            </a:r>
            <a:r>
              <a:rPr lang="en-US" dirty="0" err="1"/>
              <a:t>Pîtahawirâta</a:t>
            </a:r>
            <a:r>
              <a:rPr lang="en-US" dirty="0"/>
              <a:t> and </a:t>
            </a:r>
            <a:r>
              <a:rPr lang="en-US" dirty="0" err="1"/>
              <a:t>Ckiri</a:t>
            </a:r>
            <a:r>
              <a:rPr lang="en-US" dirty="0"/>
              <a:t> of the Pawnee Nation, with faith in </a:t>
            </a:r>
            <a:r>
              <a:rPr lang="en-US" dirty="0" err="1"/>
              <a:t>Atî’as</a:t>
            </a:r>
            <a:r>
              <a:rPr lang="en-US" dirty="0"/>
              <a:t> </a:t>
            </a:r>
            <a:r>
              <a:rPr lang="en-US" dirty="0" err="1"/>
              <a:t>Tirawâhat</a:t>
            </a:r>
            <a:r>
              <a:rPr lang="en-US" dirty="0"/>
              <a:t>, abounding pride in our culture, and determination to promote our cultural, social, economic, and political advancement, and in exercise of our inherent sovereign authority, do solemnly ordain and adopt this Constitution of the Pawnee Nation.</a:t>
            </a:r>
          </a:p>
          <a:p>
            <a:endParaRPr lang="en-US" dirty="0"/>
          </a:p>
        </p:txBody>
      </p:sp>
      <p:sp>
        <p:nvSpPr>
          <p:cNvPr id="3" name="Slide Number Placeholder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a:lstStyle/>
          <a:p>
            <a:fld id="{D495E168-DA5E-4888-8D8A-92B118324C14}" type="slidenum">
              <a:rPr lang="en-US" smtClean="0"/>
              <a:pPr/>
              <a:t>7</a:t>
            </a:fld>
            <a:endParaRPr lang="en-US" dirty="0"/>
          </a:p>
        </p:txBody>
      </p:sp>
      <p:sp>
        <p:nvSpPr>
          <p:cNvPr id="48" name="TextBox 47">
            <a:extLst>
              <a:ext uri="{FF2B5EF4-FFF2-40B4-BE49-F238E27FC236}">
                <a16:creationId xmlns:a16="http://schemas.microsoft.com/office/drawing/2014/main" id="{F6AF7878-7708-4D32-ADA2-A3AC613EB9E7}"/>
              </a:ext>
            </a:extLst>
          </p:cNvPr>
          <p:cNvSpPr txBox="1"/>
          <p:nvPr/>
        </p:nvSpPr>
        <p:spPr>
          <a:xfrm>
            <a:off x="7518561" y="2478694"/>
            <a:ext cx="3196205" cy="230832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dir="13500000" algn="br" rotWithShape="0">
              <a:prstClr val="black">
                <a:alpha val="40000"/>
              </a:prstClr>
            </a:outerShdw>
            <a:softEdge rad="12700"/>
          </a:effectLst>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600" i="1" dirty="0">
                <a:latin typeface="Times New Roman" panose="02020603050405020304" pitchFamily="18" charset="0"/>
                <a:ea typeface="Aptos"/>
              </a:rPr>
              <a:t>To reintroduce and adopt the amended Constitution, define the Nation’s purpose, goals, hopes, and aspirations of the Pawnee people, incorporate Pawnee language and dialect; remove reference to the Oklahoma Indian Welfare Act, and affirm the Nation’s inherent sovereignty authority.</a:t>
            </a:r>
            <a:endParaRPr lang="en-US" sz="1600" i="1" dirty="0"/>
          </a:p>
        </p:txBody>
      </p:sp>
      <p:sp>
        <p:nvSpPr>
          <p:cNvPr id="50" name="TextBox 49">
            <a:extLst>
              <a:ext uri="{FF2B5EF4-FFF2-40B4-BE49-F238E27FC236}">
                <a16:creationId xmlns:a16="http://schemas.microsoft.com/office/drawing/2014/main" id="{6C2CE9C8-BFEE-4AB2-BE79-73DDF2167219}"/>
              </a:ext>
            </a:extLst>
          </p:cNvPr>
          <p:cNvSpPr txBox="1"/>
          <p:nvPr/>
        </p:nvSpPr>
        <p:spPr>
          <a:xfrm>
            <a:off x="4731391" y="5721292"/>
            <a:ext cx="2525086" cy="369332"/>
          </a:xfrm>
          <a:prstGeom prst="rect">
            <a:avLst/>
          </a:prstGeom>
          <a:noFill/>
        </p:spPr>
        <p:txBody>
          <a:bodyPr wrap="square" rtlCol="0">
            <a:spAutoFit/>
          </a:bodyPr>
          <a:lstStyle/>
          <a:p>
            <a:pPr algn="ctr"/>
            <a:r>
              <a:rPr lang="en-US" dirty="0"/>
              <a:t>PREAMBLE </a:t>
            </a:r>
          </a:p>
        </p:txBody>
      </p:sp>
    </p:spTree>
    <p:extLst>
      <p:ext uri="{BB962C8B-B14F-4D97-AF65-F5344CB8AC3E}">
        <p14:creationId xmlns:p14="http://schemas.microsoft.com/office/powerpoint/2010/main" val="220625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11DAE73-6CD3-4771-ABF6-C81636C18EB8}"/>
              </a:ext>
            </a:extLst>
          </p:cNvPr>
          <p:cNvSpPr>
            <a:spLocks noGrp="1"/>
          </p:cNvSpPr>
          <p:nvPr>
            <p:ph type="title"/>
          </p:nvPr>
        </p:nvSpPr>
        <p:spPr/>
        <p:txBody>
          <a:bodyPr/>
          <a:lstStyle/>
          <a:p>
            <a:r>
              <a:rPr lang="en-US" dirty="0"/>
              <a:t>Amendment F</a:t>
            </a:r>
          </a:p>
        </p:txBody>
      </p:sp>
      <p:sp>
        <p:nvSpPr>
          <p:cNvPr id="5" name="Text Placeholder 4">
            <a:extLst>
              <a:ext uri="{FF2B5EF4-FFF2-40B4-BE49-F238E27FC236}">
                <a16:creationId xmlns:a16="http://schemas.microsoft.com/office/drawing/2014/main" id="{92C1407A-1D74-46E8-8A3D-AE720F58C0F4}"/>
              </a:ext>
            </a:extLst>
          </p:cNvPr>
          <p:cNvSpPr>
            <a:spLocks noGrp="1"/>
          </p:cNvSpPr>
          <p:nvPr>
            <p:ph type="body" sz="quarter" idx="16"/>
          </p:nvPr>
        </p:nvSpPr>
        <p:spPr>
          <a:xfrm>
            <a:off x="838201" y="2290194"/>
            <a:ext cx="10515599" cy="696287"/>
          </a:xfrm>
        </p:spPr>
        <p:txBody>
          <a:bodyPr/>
          <a:lstStyle/>
          <a:p>
            <a:r>
              <a:rPr lang="en-US" i="1" dirty="0"/>
              <a:t>Remove the reference to the Nation as an organization and reaffirm that the Nation is a Sovereign Nation, and remove the reference to “of Oklahoma.”</a:t>
            </a:r>
          </a:p>
          <a:p>
            <a:endParaRPr lang="en-US" dirty="0"/>
          </a:p>
        </p:txBody>
      </p:sp>
      <p:sp>
        <p:nvSpPr>
          <p:cNvPr id="4" name="Text Placeholder 3">
            <a:extLst>
              <a:ext uri="{FF2B5EF4-FFF2-40B4-BE49-F238E27FC236}">
                <a16:creationId xmlns:a16="http://schemas.microsoft.com/office/drawing/2014/main" id="{0FA8532E-B64D-4C40-B1E4-2D953F7AED9B}"/>
              </a:ext>
            </a:extLst>
          </p:cNvPr>
          <p:cNvSpPr>
            <a:spLocks noGrp="1"/>
          </p:cNvSpPr>
          <p:nvPr>
            <p:ph type="body" idx="1"/>
          </p:nvPr>
        </p:nvSpPr>
        <p:spPr>
          <a:xfrm>
            <a:off x="1063811" y="3287749"/>
            <a:ext cx="4264586" cy="1191972"/>
          </a:xfrm>
        </p:spPr>
        <p:txBody>
          <a:bodyPr/>
          <a:lstStyle/>
          <a:p>
            <a:r>
              <a:rPr lang="en-US" dirty="0"/>
              <a:t>Article I –  (Draft)</a:t>
            </a:r>
          </a:p>
        </p:txBody>
      </p:sp>
      <p:sp>
        <p:nvSpPr>
          <p:cNvPr id="7" name="Text Placeholder 6">
            <a:extLst>
              <a:ext uri="{FF2B5EF4-FFF2-40B4-BE49-F238E27FC236}">
                <a16:creationId xmlns:a16="http://schemas.microsoft.com/office/drawing/2014/main" id="{8777C1D2-F31A-4E91-AF68-25DE8289CA69}"/>
              </a:ext>
            </a:extLst>
          </p:cNvPr>
          <p:cNvSpPr>
            <a:spLocks noGrp="1"/>
          </p:cNvSpPr>
          <p:nvPr>
            <p:ph type="body" sz="quarter" idx="20"/>
          </p:nvPr>
        </p:nvSpPr>
        <p:spPr>
          <a:xfrm>
            <a:off x="1690770" y="8730842"/>
            <a:ext cx="1802453" cy="19600357"/>
          </a:xfrm>
        </p:spPr>
        <p:txBody>
          <a:bodyPr>
            <a:normAutofit/>
          </a:bodyPr>
          <a:lstStyle/>
          <a:p>
            <a:r>
              <a:rPr lang="en-US" dirty="0"/>
              <a:t>The name of this organization is ‘The Pawnee Nation of Oklahoma.”</a:t>
            </a:r>
          </a:p>
          <a:p>
            <a:pPr marL="0" indent="0">
              <a:buNone/>
            </a:pPr>
            <a:endParaRPr lang="en-US" dirty="0"/>
          </a:p>
        </p:txBody>
      </p:sp>
      <p:sp>
        <p:nvSpPr>
          <p:cNvPr id="6" name="Text Placeholder 5">
            <a:extLst>
              <a:ext uri="{FF2B5EF4-FFF2-40B4-BE49-F238E27FC236}">
                <a16:creationId xmlns:a16="http://schemas.microsoft.com/office/drawing/2014/main" id="{C89F14F4-0C32-4B08-AA76-9CBA4B293379}"/>
              </a:ext>
            </a:extLst>
          </p:cNvPr>
          <p:cNvSpPr>
            <a:spLocks noGrp="1"/>
          </p:cNvSpPr>
          <p:nvPr>
            <p:ph type="body" idx="18"/>
          </p:nvPr>
        </p:nvSpPr>
        <p:spPr>
          <a:xfrm>
            <a:off x="6627121" y="3115414"/>
            <a:ext cx="4009937" cy="756106"/>
          </a:xfrm>
        </p:spPr>
        <p:txBody>
          <a:bodyPr/>
          <a:lstStyle/>
          <a:p>
            <a:r>
              <a:rPr lang="en-US" dirty="0"/>
              <a:t>Article I – (Clean) </a:t>
            </a:r>
          </a:p>
        </p:txBody>
      </p:sp>
      <p:sp>
        <p:nvSpPr>
          <p:cNvPr id="8" name="Text Placeholder 7">
            <a:extLst>
              <a:ext uri="{FF2B5EF4-FFF2-40B4-BE49-F238E27FC236}">
                <a16:creationId xmlns:a16="http://schemas.microsoft.com/office/drawing/2014/main" id="{E809F6AA-8787-46D7-ACFE-35FEE08B5A5C}"/>
              </a:ext>
            </a:extLst>
          </p:cNvPr>
          <p:cNvSpPr>
            <a:spLocks noGrp="1"/>
          </p:cNvSpPr>
          <p:nvPr>
            <p:ph type="body" sz="quarter" idx="21"/>
          </p:nvPr>
        </p:nvSpPr>
        <p:spPr>
          <a:xfrm>
            <a:off x="6627121" y="4479721"/>
            <a:ext cx="4365625" cy="1282405"/>
          </a:xfrm>
        </p:spPr>
        <p:txBody>
          <a:bodyPr>
            <a:normAutofit/>
          </a:bodyPr>
          <a:lstStyle/>
          <a:p>
            <a:pPr marL="0" indent="0">
              <a:buNone/>
            </a:pPr>
            <a:r>
              <a:rPr lang="en-US" dirty="0"/>
              <a:t>The name of this Sovereign Nation shall be the “Pawnee Nation.”</a:t>
            </a:r>
          </a:p>
          <a:p>
            <a:pPr marL="0" indent="0">
              <a:buNone/>
            </a:pPr>
            <a:endParaRPr lang="en-US" dirty="0"/>
          </a:p>
        </p:txBody>
      </p:sp>
      <p:sp>
        <p:nvSpPr>
          <p:cNvPr id="3" name="Slide Number Placeholder 2">
            <a:extLst>
              <a:ext uri="{FF2B5EF4-FFF2-40B4-BE49-F238E27FC236}">
                <a16:creationId xmlns:a16="http://schemas.microsoft.com/office/drawing/2014/main" id="{C9509180-5380-4AD5-A72A-75354134ECC6}"/>
              </a:ext>
            </a:extLst>
          </p:cNvPr>
          <p:cNvSpPr>
            <a:spLocks noGrp="1"/>
          </p:cNvSpPr>
          <p:nvPr>
            <p:ph type="sldNum" sz="quarter" idx="12"/>
          </p:nvPr>
        </p:nvSpPr>
        <p:spPr/>
        <p:txBody>
          <a:bodyPr/>
          <a:lstStyle/>
          <a:p>
            <a:fld id="{D495E168-DA5E-4888-8D8A-92B118324C14}" type="slidenum">
              <a:rPr lang="en-US" smtClean="0"/>
              <a:pPr/>
              <a:t>8</a:t>
            </a:fld>
            <a:endParaRPr lang="en-US" dirty="0"/>
          </a:p>
        </p:txBody>
      </p:sp>
      <p:sp>
        <p:nvSpPr>
          <p:cNvPr id="10" name="TextBox 9">
            <a:extLst>
              <a:ext uri="{FF2B5EF4-FFF2-40B4-BE49-F238E27FC236}">
                <a16:creationId xmlns:a16="http://schemas.microsoft.com/office/drawing/2014/main" id="{B43CB4CB-BE51-44C3-A19D-C325C004A582}"/>
              </a:ext>
            </a:extLst>
          </p:cNvPr>
          <p:cNvSpPr txBox="1"/>
          <p:nvPr/>
        </p:nvSpPr>
        <p:spPr>
          <a:xfrm>
            <a:off x="4890782" y="5880683"/>
            <a:ext cx="2712705" cy="369332"/>
          </a:xfrm>
          <a:prstGeom prst="rect">
            <a:avLst/>
          </a:prstGeom>
          <a:noFill/>
        </p:spPr>
        <p:txBody>
          <a:bodyPr wrap="square" rtlCol="0">
            <a:spAutoFit/>
          </a:bodyPr>
          <a:lstStyle/>
          <a:p>
            <a:r>
              <a:rPr lang="en-US" dirty="0"/>
              <a:t>ARTICLE I - NAME</a:t>
            </a:r>
          </a:p>
        </p:txBody>
      </p:sp>
      <p:sp>
        <p:nvSpPr>
          <p:cNvPr id="2" name="Rectangle 1">
            <a:extLst>
              <a:ext uri="{FF2B5EF4-FFF2-40B4-BE49-F238E27FC236}">
                <a16:creationId xmlns:a16="http://schemas.microsoft.com/office/drawing/2014/main" id="{58C218F9-5569-33FA-A00D-4FA8550CAEC2}"/>
              </a:ext>
            </a:extLst>
          </p:cNvPr>
          <p:cNvSpPr>
            <a:spLocks noChangeArrowheads="1"/>
          </p:cNvSpPr>
          <p:nvPr/>
        </p:nvSpPr>
        <p:spPr bwMode="auto">
          <a:xfrm>
            <a:off x="697443" y="4598278"/>
            <a:ext cx="499732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name of this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organization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Sovereign Nation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shall be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518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76C574-B6AD-4F3E-F31A-A86F0F231599}"/>
              </a:ext>
            </a:extLst>
          </p:cNvPr>
          <p:cNvSpPr>
            <a:spLocks noGrp="1"/>
          </p:cNvSpPr>
          <p:nvPr>
            <p:ph type="sldNum" sz="quarter" idx="12"/>
          </p:nvPr>
        </p:nvSpPr>
        <p:spPr/>
        <p:txBody>
          <a:bodyPr/>
          <a:lstStyle/>
          <a:p>
            <a:fld id="{D495E168-DA5E-4888-8D8A-92B118324C14}" type="slidenum">
              <a:rPr lang="en-US" noProof="0" smtClean="0"/>
              <a:pPr/>
              <a:t>9</a:t>
            </a:fld>
            <a:endParaRPr lang="en-US" noProof="0" dirty="0"/>
          </a:p>
        </p:txBody>
      </p:sp>
      <p:sp>
        <p:nvSpPr>
          <p:cNvPr id="4" name="Title 3">
            <a:extLst>
              <a:ext uri="{FF2B5EF4-FFF2-40B4-BE49-F238E27FC236}">
                <a16:creationId xmlns:a16="http://schemas.microsoft.com/office/drawing/2014/main" id="{D24C2C7D-748C-5E00-E290-D5872C8F3E1C}"/>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br>
              <a:rPr kumimoji="0" lang="en-US" sz="1800" b="0" i="0" u="none" strike="noStrike" kern="1200" cap="none" spc="0" normalizeH="0" baseline="0" noProof="0" dirty="0">
                <a:ln>
                  <a:noFill/>
                </a:ln>
                <a:solidFill>
                  <a:prstClr val="black"/>
                </a:solidFill>
                <a:effectLst/>
                <a:uLnTx/>
                <a:uFillTx/>
                <a:latin typeface="Book Antiqua"/>
                <a:ea typeface="+mn-ea"/>
                <a:cs typeface="+mn-cs"/>
              </a:rPr>
            </a:br>
            <a:br>
              <a:rPr kumimoji="0" lang="en-US" sz="1800" b="0" i="0" u="none" strike="noStrike" kern="1200" cap="none" spc="0" normalizeH="0" baseline="0" noProof="0" dirty="0">
                <a:ln>
                  <a:noFill/>
                </a:ln>
                <a:solidFill>
                  <a:prstClr val="black"/>
                </a:solidFill>
                <a:effectLst/>
                <a:uLnTx/>
                <a:uFillTx/>
                <a:latin typeface="Book Antiqua"/>
                <a:ea typeface="+mn-ea"/>
                <a:cs typeface="+mn-cs"/>
              </a:rPr>
            </a:br>
            <a:br>
              <a:rPr kumimoji="0" lang="en-US" sz="1800" b="0" i="0" u="none" strike="noStrike" kern="1200" cap="none" spc="0" normalizeH="0" baseline="0" noProof="0" dirty="0">
                <a:ln>
                  <a:noFill/>
                </a:ln>
                <a:solidFill>
                  <a:prstClr val="black"/>
                </a:solidFill>
                <a:effectLst/>
                <a:uLnTx/>
                <a:uFillTx/>
                <a:latin typeface="Book Antiqua"/>
                <a:ea typeface="+mn-ea"/>
                <a:cs typeface="+mn-cs"/>
              </a:rPr>
            </a:br>
            <a:br>
              <a:rPr kumimoji="0" lang="en-US" sz="1800" b="0" i="0" u="none" strike="noStrike" kern="1200" cap="none" spc="0" normalizeH="0" baseline="0" noProof="0" dirty="0">
                <a:ln>
                  <a:noFill/>
                </a:ln>
                <a:solidFill>
                  <a:prstClr val="black"/>
                </a:solidFill>
                <a:effectLst/>
                <a:uLnTx/>
                <a:uFillTx/>
                <a:latin typeface="Book Antiqua"/>
                <a:ea typeface="+mn-ea"/>
                <a:cs typeface="+mn-cs"/>
              </a:rPr>
            </a:br>
            <a:br>
              <a:rPr kumimoji="0" lang="en-US" sz="1800" b="0" i="0" u="none" strike="noStrike" kern="1200" cap="none" spc="0" normalizeH="0" baseline="0" noProof="0" dirty="0">
                <a:ln>
                  <a:noFill/>
                </a:ln>
                <a:solidFill>
                  <a:prstClr val="black"/>
                </a:solidFill>
                <a:effectLst/>
                <a:uLnTx/>
                <a:uFillTx/>
                <a:latin typeface="Book Antiqua"/>
                <a:ea typeface="+mn-ea"/>
                <a:cs typeface="+mn-cs"/>
              </a:rPr>
            </a:br>
            <a:br>
              <a:rPr kumimoji="0" lang="en-US" sz="1800" b="0" i="0" u="none" strike="noStrike" kern="1200" cap="none" spc="0" normalizeH="0" baseline="0" noProof="0" dirty="0">
                <a:ln>
                  <a:noFill/>
                </a:ln>
                <a:solidFill>
                  <a:prstClr val="black"/>
                </a:solidFill>
                <a:effectLst/>
                <a:uLnTx/>
                <a:uFillTx/>
                <a:latin typeface="Book Antiqua"/>
                <a:ea typeface="+mn-ea"/>
                <a:cs typeface="+mn-cs"/>
              </a:rPr>
            </a:br>
            <a:br>
              <a:rPr kumimoji="0" lang="en-US" sz="1800" b="0" i="0" u="none" strike="noStrike" kern="1200" cap="none" spc="0" normalizeH="0" baseline="0" noProof="0" dirty="0">
                <a:ln>
                  <a:noFill/>
                </a:ln>
                <a:solidFill>
                  <a:prstClr val="black"/>
                </a:solidFill>
                <a:effectLst/>
                <a:uLnTx/>
                <a:uFillTx/>
                <a:latin typeface="Book Antiqua"/>
                <a:ea typeface="+mn-ea"/>
                <a:cs typeface="+mn-cs"/>
              </a:rPr>
            </a:br>
            <a:r>
              <a:rPr kumimoji="0" lang="en-US" sz="4400" b="0" i="0" u="none" strike="noStrike" kern="1200" cap="none" spc="0" normalizeH="0" baseline="0" noProof="0" dirty="0">
                <a:ln>
                  <a:noFill/>
                </a:ln>
                <a:solidFill>
                  <a:srgbClr val="6D3200"/>
                </a:solidFill>
                <a:effectLst/>
                <a:uLnTx/>
                <a:uFillTx/>
                <a:latin typeface="Edwardian Script ITC"/>
                <a:ea typeface="+mj-ea"/>
                <a:cs typeface="+mj-cs"/>
              </a:rPr>
              <a:t>Amendment </a:t>
            </a:r>
            <a:r>
              <a:rPr lang="en-US" sz="4400" dirty="0">
                <a:solidFill>
                  <a:srgbClr val="6D3200"/>
                </a:solidFill>
                <a:latin typeface="Edwardian Script ITC"/>
              </a:rPr>
              <a:t>G</a:t>
            </a:r>
            <a:r>
              <a:rPr kumimoji="0" lang="en-US" sz="4400" b="0" i="0" u="none" strike="noStrike" kern="1200" cap="none" spc="0" normalizeH="0" baseline="0" noProof="0" dirty="0">
                <a:ln>
                  <a:noFill/>
                </a:ln>
                <a:solidFill>
                  <a:srgbClr val="6D3200"/>
                </a:solidFill>
                <a:effectLst/>
                <a:uLnTx/>
                <a:uFillTx/>
                <a:latin typeface="Edwardian Script ITC"/>
                <a:ea typeface="+mj-ea"/>
                <a:cs typeface="+mj-cs"/>
              </a:rPr>
              <a:t>  </a:t>
            </a:r>
            <a:br>
              <a:rPr kumimoji="0" lang="en-US" sz="4400" b="0" i="0" u="none" strike="noStrike" kern="1200" cap="none" spc="0" normalizeH="0" baseline="0" noProof="0" dirty="0">
                <a:ln>
                  <a:noFill/>
                </a:ln>
                <a:solidFill>
                  <a:srgbClr val="6D3200"/>
                </a:solidFill>
                <a:effectLst/>
                <a:uLnTx/>
                <a:uFillTx/>
                <a:latin typeface="Edwardian Script ITC"/>
                <a:ea typeface="+mj-ea"/>
                <a:cs typeface="+mj-cs"/>
              </a:rPr>
            </a:br>
            <a:r>
              <a:rPr kumimoji="0" lang="en-US" sz="1800" b="0" i="0" u="none" strike="noStrike" kern="1200" cap="none" spc="0" normalizeH="0" baseline="0" noProof="0" dirty="0">
                <a:ln>
                  <a:noFill/>
                </a:ln>
                <a:solidFill>
                  <a:prstClr val="black"/>
                </a:solidFill>
                <a:effectLst/>
                <a:uLnTx/>
                <a:uFillTx/>
                <a:latin typeface="Book Antiqua"/>
                <a:ea typeface="+mn-ea"/>
                <a:cs typeface="+mn-cs"/>
              </a:rPr>
              <a:t>ARTICLE II – PURPOSE</a:t>
            </a:r>
            <a:br>
              <a:rPr kumimoji="0" lang="en-US" sz="1800" b="0" i="0" u="none" strike="noStrike" kern="1200" cap="none" spc="0" normalizeH="0" baseline="0" noProof="0" dirty="0">
                <a:ln>
                  <a:noFill/>
                </a:ln>
                <a:solidFill>
                  <a:prstClr val="black"/>
                </a:solidFill>
                <a:effectLst/>
                <a:uLnTx/>
                <a:uFillTx/>
                <a:latin typeface="Book Antiqua"/>
                <a:ea typeface="+mn-ea"/>
                <a:cs typeface="+mn-cs"/>
              </a:rPr>
            </a:br>
            <a:br>
              <a:rPr kumimoji="0" lang="en-US" sz="1800" b="0" i="0" u="none" strike="noStrike" kern="1200" cap="none" spc="0" normalizeH="0" baseline="0" noProof="0" dirty="0">
                <a:ln>
                  <a:noFill/>
                </a:ln>
                <a:solidFill>
                  <a:prstClr val="black"/>
                </a:solidFill>
                <a:effectLst/>
                <a:uLnTx/>
                <a:uFillTx/>
                <a:latin typeface="Book Antiqua"/>
                <a:ea typeface="+mn-ea"/>
                <a:cs typeface="+mn-cs"/>
              </a:rPr>
            </a:br>
            <a:endParaRPr lang="en-US" dirty="0"/>
          </a:p>
        </p:txBody>
      </p:sp>
      <p:sp>
        <p:nvSpPr>
          <p:cNvPr id="7" name="Rectangle 1">
            <a:extLst>
              <a:ext uri="{FF2B5EF4-FFF2-40B4-BE49-F238E27FC236}">
                <a16:creationId xmlns:a16="http://schemas.microsoft.com/office/drawing/2014/main" id="{F196670E-66C8-43FE-A488-6C8C3641BEED}"/>
              </a:ext>
            </a:extLst>
          </p:cNvPr>
          <p:cNvSpPr>
            <a:spLocks noGrp="1" noChangeArrowheads="1"/>
          </p:cNvSpPr>
          <p:nvPr>
            <p:ph idx="1"/>
          </p:nvPr>
        </p:nvSpPr>
        <p:spPr bwMode="auto">
          <a:xfrm>
            <a:off x="6227379" y="947803"/>
            <a:ext cx="5124833"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85800" algn="l"/>
              </a:tabLst>
            </a:pPr>
            <a:r>
              <a:rPr lang="en-US" altLang="en-US" sz="1400" b="1" dirty="0">
                <a:ea typeface="Times New Roman" panose="02020603050405020304" pitchFamily="18" charset="0"/>
              </a:rPr>
              <a:t>(Draft) </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lang="en-US" altLang="en-US" sz="1100" b="1" u="sng"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1</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To secure for the Pawnee Nation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its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members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citizens all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rights, powers, privileges</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benefits of a sovereign nation.</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n-US" altLang="en-US" sz="11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Section 2</a:t>
            </a: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To establish its Jurisdiction and Powers.</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None/>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governmental powers of the Pawnee Business Council, acting for the sovereign Pawnee Nation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shall extend to all persons</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to all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real and personal property</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including</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but not limited to</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lands and other natural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and cultural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resources, and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to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 waters and air space, within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Indian Country</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other lands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over which the Pawnee Nation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has jurisdiction.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The governmental powers of the Pawnee Nation of Oklahoma shall also extend outside the exterior boundaries of Indian Country to any persons or properties which are, or may be included within the jurisdiction of the Pawnee Nation of Oklahoma.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None/>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Pawnee Nation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of Oklahoma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 empowered to maintain</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operate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under </a:t>
            </a:r>
            <a:r>
              <a:rPr kumimoji="0" lang="en-US" altLang="en-US" sz="1100" b="0" i="0" u="none" strike="noStrike" cap="none" normalizeH="0" baseline="0" dirty="0" err="1">
                <a:ln>
                  <a:noFill/>
                </a:ln>
                <a:solidFill>
                  <a:srgbClr val="FF0000"/>
                </a:solidFill>
                <a:effectLst/>
                <a:latin typeface="Arial" panose="020B0604020202020204" pitchFamily="34" charset="0"/>
                <a:ea typeface="Times New Roman" panose="02020603050405020304" pitchFamily="18" charset="0"/>
              </a:rPr>
              <a:t>any</a:t>
            </a:r>
            <a:r>
              <a:rPr kumimoji="0" lang="en-US" altLang="en-US" sz="1100" b="0" i="0" u="sng" strike="noStrike" cap="none" normalizeH="0" baseline="0" dirty="0" err="1">
                <a:ln>
                  <a:noFill/>
                </a:ln>
                <a:solidFill>
                  <a:srgbClr val="008080"/>
                </a:solidFill>
                <a:effectLst/>
                <a:latin typeface="Arial" panose="020B0604020202020204" pitchFamily="34" charset="0"/>
                <a:ea typeface="Times New Roman" panose="02020603050405020304" pitchFamily="18" charset="0"/>
              </a:rPr>
              <a:t>the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laws of the U.S. and</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/or</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the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Oklahoma’s law and order</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its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judicial systems to protect the peace, safety, health, and welfare of the </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members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citizens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of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provided the concepts of separation of powers is maintained.</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None/>
              <a:tabLst>
                <a:tab pos="685800" algn="l"/>
              </a:tabLst>
            </a:pP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Constitution is the supreme law of the Pawnee Nation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to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 persons subject to its jurisdiction. The Pawnee Business Council</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 and all governmental bodies</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shall exercise its power </a:t>
            </a: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in a manner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consistent with the provisions of this Constitution</a:t>
            </a:r>
            <a:r>
              <a:rPr kumimoji="0" lang="en-US" altLang="en-US" sz="11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and the Corporate Charter of the Pawnee Nation of Oklahoma</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85800" algn="l"/>
              </a:tabLst>
            </a:pPr>
            <a:r>
              <a:rPr kumimoji="0" lang="en-US" altLang="en-US" sz="1100" b="0" i="0" u="sng" strike="noStrike" cap="none" normalizeH="0" baseline="0" dirty="0">
                <a:ln>
                  <a:noFill/>
                </a:ln>
                <a:solidFill>
                  <a:srgbClr val="008080"/>
                </a:solidFill>
                <a:effectLst/>
                <a:latin typeface="Arial" panose="020B0604020202020204" pitchFamily="34" charset="0"/>
                <a:ea typeface="Times New Roman" panose="02020603050405020304" pitchFamily="18" charset="0"/>
              </a:rPr>
              <a:t>Nothing in this Article shall be construed to limit or impair the ability of the Pawnee Nation to exercise jurisdiction based upon its inherent sovereign authority.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signpost with a purpose written on it">
            <a:extLst>
              <a:ext uri="{FF2B5EF4-FFF2-40B4-BE49-F238E27FC236}">
                <a16:creationId xmlns:a16="http://schemas.microsoft.com/office/drawing/2014/main" id="{AB56B73A-A40F-84CE-6E72-4212CC7F20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82863" y="2904376"/>
            <a:ext cx="3189162" cy="2440134"/>
          </a:xfrm>
          <a:prstGeom prst="rect">
            <a:avLst/>
          </a:prstGeom>
        </p:spPr>
      </p:pic>
    </p:spTree>
    <p:extLst>
      <p:ext uri="{BB962C8B-B14F-4D97-AF65-F5344CB8AC3E}">
        <p14:creationId xmlns:p14="http://schemas.microsoft.com/office/powerpoint/2010/main" val="2401698731"/>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3B73D12-7B2D-4DCB-83EA-85380446C961}">
  <ds:schemaRefs>
    <ds:schemaRef ds:uri="http://schemas.microsoft.com/sharepoint/v3/contenttype/forms"/>
  </ds:schemaRefs>
</ds:datastoreItem>
</file>

<file path=customXml/itemProps2.xml><?xml version="1.0" encoding="utf-8"?>
<ds:datastoreItem xmlns:ds="http://schemas.openxmlformats.org/officeDocument/2006/customXml" ds:itemID="{FD231387-47F6-4916-BE7C-BCBC21D16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680A15-7E49-40AD-A17E-9EA098747866}">
  <ds:schemaRefs>
    <ds:schemaRef ds:uri="http://purl.org/dc/elements/1.1/"/>
    <ds:schemaRef ds:uri="71af3243-3dd4-4a8d-8c0d-dd76da1f02a5"/>
    <ds:schemaRef ds:uri="http://purl.org/dc/dcmitype/"/>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Vintage presentation</Template>
  <TotalTime>32194</TotalTime>
  <Words>9985</Words>
  <Application>Microsoft Office PowerPoint</Application>
  <PresentationFormat>Widescreen</PresentationFormat>
  <Paragraphs>463</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Algerian</vt:lpstr>
      <vt:lpstr>Amasis MT Pro Black</vt:lpstr>
      <vt:lpstr>Aptos</vt:lpstr>
      <vt:lpstr>Arial</vt:lpstr>
      <vt:lpstr>Bodoni MT Black</vt:lpstr>
      <vt:lpstr>Book Antiqua</vt:lpstr>
      <vt:lpstr>Calibri</vt:lpstr>
      <vt:lpstr>Edwardian Script ITC</vt:lpstr>
      <vt:lpstr>Times New Roman</vt:lpstr>
      <vt:lpstr>Office Theme</vt:lpstr>
      <vt:lpstr>PAWNEE NATION</vt:lpstr>
      <vt:lpstr>Amendment A</vt:lpstr>
      <vt:lpstr>Amendment B</vt:lpstr>
      <vt:lpstr>Amendment C</vt:lpstr>
      <vt:lpstr>Amendment  D</vt:lpstr>
      <vt:lpstr>Amendment E</vt:lpstr>
      <vt:lpstr>Amendment E– (CLEAN)  </vt:lpstr>
      <vt:lpstr>Amendment F</vt:lpstr>
      <vt:lpstr>       Amendment G   ARTICLE II – PURPOSE  </vt:lpstr>
      <vt:lpstr>Amendment G (Clean)</vt:lpstr>
      <vt:lpstr>Amendment H Article III  </vt:lpstr>
      <vt:lpstr>ARTICLE III - CITIZENSHIP OF THE PAWNEE NATION</vt:lpstr>
      <vt:lpstr>Amendment I - ARTICLE IV - PAWNEE BUSINESS COUNCIL (Draft)</vt:lpstr>
      <vt:lpstr>Amendment I– ARTICLE IV - PAWNEE BUSINESS COUNCIL               (Continued Draft )</vt:lpstr>
      <vt:lpstr>Amendment I(Clean)</vt:lpstr>
      <vt:lpstr>Amendment I (ContinuedClean)</vt:lpstr>
      <vt:lpstr>Amendment J(Draft) ARTICLE V - DUTIES OF OFFICERS </vt:lpstr>
      <vt:lpstr>Amendment J (Clean) </vt:lpstr>
      <vt:lpstr>Amendment K (Draft) ARTICLE VI - VACANCIES </vt:lpstr>
      <vt:lpstr>Amendment K (Clean)</vt:lpstr>
      <vt:lpstr>Amendment L - ARTICLE VII - FORFEITURE, RECALL, SUSPENSION, REMOVAL (DRAFT) </vt:lpstr>
      <vt:lpstr>Amendment L  ARTICLE VII - FORFEITURE, RECALL, SUSPENSION, REMOVAL (CONTINUED DRAFT)</vt:lpstr>
      <vt:lpstr>Amendment L (Clean)</vt:lpstr>
      <vt:lpstr>Amendment M (Draft)</vt:lpstr>
      <vt:lpstr>Amendment M (Clean)</vt:lpstr>
      <vt:lpstr>Amendment N - ARTICLE IX – COURTS (DRAFT) </vt:lpstr>
      <vt:lpstr>Amendment N  (Clean)</vt:lpstr>
      <vt:lpstr>Amendment O(Draft)</vt:lpstr>
      <vt:lpstr>Amendment  O(Clean) </vt:lpstr>
      <vt:lpstr>Amendment  P(Draft)</vt:lpstr>
      <vt:lpstr>Amendment P (Clean)</vt:lpstr>
      <vt:lpstr>Amendment  Q(Draft)</vt:lpstr>
      <vt:lpstr>Amendment Q(Clean) </vt:lpstr>
      <vt:lpstr>Amendment R</vt:lpstr>
      <vt:lpstr>Amendment S</vt:lpstr>
      <vt:lpstr>Amendment T</vt:lpstr>
      <vt:lpstr>YOUR VOTE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Vicki</dc:creator>
  <cp:lastModifiedBy>Vicki LeftHand</cp:lastModifiedBy>
  <cp:revision>43</cp:revision>
  <dcterms:created xsi:type="dcterms:W3CDTF">2025-09-09T19:11:55Z</dcterms:created>
  <dcterms:modified xsi:type="dcterms:W3CDTF">2026-01-15T01:39:55Z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